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7"/>
  </p:notesMasterIdLst>
  <p:sldIdLst>
    <p:sldId id="257" r:id="rId4"/>
    <p:sldId id="258" r:id="rId5"/>
    <p:sldId id="259" r:id="rId6"/>
    <p:sldId id="260" r:id="rId7"/>
    <p:sldId id="263" r:id="rId8"/>
    <p:sldId id="264" r:id="rId9"/>
    <p:sldId id="265" r:id="rId10"/>
    <p:sldId id="268" r:id="rId11"/>
    <p:sldId id="267" r:id="rId12"/>
    <p:sldId id="270" r:id="rId13"/>
    <p:sldId id="271" r:id="rId14"/>
    <p:sldId id="272" r:id="rId15"/>
    <p:sldId id="273" r:id="rId16"/>
  </p:sldIdLst>
  <p:sldSz cx="9144000" cy="5143500" type="screen16x9"/>
  <p:notesSz cx="6858000" cy="9144000"/>
  <p:embeddedFontLst>
    <p:embeddedFont>
      <p:font typeface="Dosis" panose="020B0604020202020204" charset="0"/>
      <p:regular r:id="rId18"/>
      <p:bold r:id="rId19"/>
    </p:embeddedFont>
    <p:embeddedFont>
      <p:font typeface="Roboto" panose="020B0604020202020204" charset="0"/>
      <p:regular r:id="rId20"/>
      <p:bold r:id="rId21"/>
      <p:italic r:id="rId22"/>
      <p:boldItalic r:id="rId23"/>
    </p:embeddedFont>
    <p:embeddedFont>
      <p:font typeface="Roboto Black" panose="020B0604020202020204" charset="0"/>
      <p:bold r:id="rId24"/>
      <p:boldItalic r:id="rId25"/>
    </p:embeddedFont>
    <p:embeddedFont>
      <p:font typeface="Roboto Thin"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Master" Target="slideMasters/slideMaster3.xml"/><Relationship Id="rId21" Type="http://schemas.openxmlformats.org/officeDocument/2006/relationships/font" Target="fonts/font4.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7.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12F5CA-BF7A-4E70-B30D-DD8C9B976C46}" type="doc">
      <dgm:prSet loTypeId="urn:microsoft.com/office/officeart/2005/8/layout/bProcess3" loCatId="process" qsTypeId="urn:microsoft.com/office/officeart/2005/8/quickstyle/simple1" qsCatId="simple" csTypeId="urn:microsoft.com/office/officeart/2005/8/colors/accent3_2" csCatId="accent3" phldr="1"/>
      <dgm:spPr/>
      <dgm:t>
        <a:bodyPr/>
        <a:lstStyle/>
        <a:p>
          <a:endParaRPr lang="en-US"/>
        </a:p>
      </dgm:t>
    </dgm:pt>
    <dgm:pt modelId="{73E93537-80FF-4530-82A2-3D6067B04895}">
      <dgm:prSet phldrT="[Text]"/>
      <dgm:spPr/>
      <dgm:t>
        <a:bodyPr/>
        <a:lstStyle/>
        <a:p>
          <a:r>
            <a:rPr lang="en-US" dirty="0"/>
            <a:t>The user enters the site through a Buzzfeed source</a:t>
          </a:r>
        </a:p>
      </dgm:t>
    </dgm:pt>
    <dgm:pt modelId="{CACB5896-5DEF-45EF-A811-C73CF84B7D21}" type="parTrans" cxnId="{5E0B6C94-C901-4A4A-8E20-A407B476A949}">
      <dgm:prSet/>
      <dgm:spPr/>
      <dgm:t>
        <a:bodyPr/>
        <a:lstStyle/>
        <a:p>
          <a:endParaRPr lang="en-US"/>
        </a:p>
      </dgm:t>
    </dgm:pt>
    <dgm:pt modelId="{F21D0CFA-BB92-41B9-8359-588F431E90EA}" type="sibTrans" cxnId="{5E0B6C94-C901-4A4A-8E20-A407B476A949}">
      <dgm:prSet/>
      <dgm:spPr/>
      <dgm:t>
        <a:bodyPr/>
        <a:lstStyle/>
        <a:p>
          <a:endParaRPr lang="en-US"/>
        </a:p>
      </dgm:t>
    </dgm:pt>
    <dgm:pt modelId="{24045A22-DE15-4E8E-B337-19F55B60F48A}">
      <dgm:prSet phldrT="[Text]"/>
      <dgm:spPr/>
      <dgm:t>
        <a:bodyPr/>
        <a:lstStyle/>
        <a:p>
          <a:r>
            <a:rPr lang="en-US" dirty="0"/>
            <a:t>The user starts on the Landing Page </a:t>
          </a:r>
        </a:p>
      </dgm:t>
    </dgm:pt>
    <dgm:pt modelId="{8460FA33-E5E2-43E5-8E62-5848FD5D30B1}" type="parTrans" cxnId="{785B636D-73F8-411B-96BA-1E7261D02E37}">
      <dgm:prSet/>
      <dgm:spPr/>
      <dgm:t>
        <a:bodyPr/>
        <a:lstStyle/>
        <a:p>
          <a:endParaRPr lang="en-US"/>
        </a:p>
      </dgm:t>
    </dgm:pt>
    <dgm:pt modelId="{38F272CB-3FD8-49A6-8B9E-063FAED27978}" type="sibTrans" cxnId="{785B636D-73F8-411B-96BA-1E7261D02E37}">
      <dgm:prSet/>
      <dgm:spPr/>
      <dgm:t>
        <a:bodyPr/>
        <a:lstStyle/>
        <a:p>
          <a:endParaRPr lang="en-US"/>
        </a:p>
      </dgm:t>
    </dgm:pt>
    <dgm:pt modelId="{36680607-C1C8-41A7-9BE0-9BD28F1C19D9}">
      <dgm:prSet phldrT="[Text]"/>
      <dgm:spPr/>
      <dgm:t>
        <a:bodyPr/>
        <a:lstStyle/>
        <a:p>
          <a:r>
            <a:rPr lang="en-US" dirty="0"/>
            <a:t>The user then proceeds to the Checkout page. </a:t>
          </a:r>
        </a:p>
      </dgm:t>
    </dgm:pt>
    <dgm:pt modelId="{452E99D6-2CB5-4093-B974-2B14D6BAD089}" type="parTrans" cxnId="{727B9E5C-1BDA-4C99-B1A0-A31F1382887F}">
      <dgm:prSet/>
      <dgm:spPr/>
      <dgm:t>
        <a:bodyPr/>
        <a:lstStyle/>
        <a:p>
          <a:endParaRPr lang="en-US"/>
        </a:p>
      </dgm:t>
    </dgm:pt>
    <dgm:pt modelId="{0E1440BD-0CF8-47B0-9B1F-B61985ECE2B5}" type="sibTrans" cxnId="{727B9E5C-1BDA-4C99-B1A0-A31F1382887F}">
      <dgm:prSet/>
      <dgm:spPr/>
      <dgm:t>
        <a:bodyPr/>
        <a:lstStyle/>
        <a:p>
          <a:endParaRPr lang="en-US"/>
        </a:p>
      </dgm:t>
    </dgm:pt>
    <dgm:pt modelId="{060C8283-079B-4E97-828A-92A68E416743}">
      <dgm:prSet phldrT="[Text]"/>
      <dgm:spPr/>
      <dgm:t>
        <a:bodyPr/>
        <a:lstStyle/>
        <a:p>
          <a:r>
            <a:rPr lang="en-US" dirty="0"/>
            <a:t>The user then exits the website without making a purchase </a:t>
          </a:r>
        </a:p>
      </dgm:t>
    </dgm:pt>
    <dgm:pt modelId="{79E811BF-A04A-42AC-9209-89FC0ED93684}" type="parTrans" cxnId="{E336D724-D453-4BDD-BF1B-60208D7F18B6}">
      <dgm:prSet/>
      <dgm:spPr/>
      <dgm:t>
        <a:bodyPr/>
        <a:lstStyle/>
        <a:p>
          <a:endParaRPr lang="en-US"/>
        </a:p>
      </dgm:t>
    </dgm:pt>
    <dgm:pt modelId="{CE8CBAC0-849F-42C1-BD6D-F4BF7E56A1C5}" type="sibTrans" cxnId="{E336D724-D453-4BDD-BF1B-60208D7F18B6}">
      <dgm:prSet/>
      <dgm:spPr/>
      <dgm:t>
        <a:bodyPr/>
        <a:lstStyle/>
        <a:p>
          <a:endParaRPr lang="en-US"/>
        </a:p>
      </dgm:t>
    </dgm:pt>
    <dgm:pt modelId="{7D5C40DE-5234-48F1-A4CE-DF587C0B1619}">
      <dgm:prSet phldrT="[Text]"/>
      <dgm:spPr/>
      <dgm:t>
        <a:bodyPr/>
        <a:lstStyle/>
        <a:p>
          <a:r>
            <a:rPr lang="en-US" dirty="0"/>
            <a:t>Three days later the user receives a retargeting campaign and re-enters the site. </a:t>
          </a:r>
        </a:p>
      </dgm:t>
    </dgm:pt>
    <dgm:pt modelId="{CA6131B3-8920-4C60-8A09-5863AB26204B}" type="parTrans" cxnId="{9E7CB5D4-BFA2-438B-B8B9-15526D9F14A3}">
      <dgm:prSet/>
      <dgm:spPr/>
      <dgm:t>
        <a:bodyPr/>
        <a:lstStyle/>
        <a:p>
          <a:endParaRPr lang="en-US"/>
        </a:p>
      </dgm:t>
    </dgm:pt>
    <dgm:pt modelId="{636698BE-D50A-40DD-8630-556AE1F1C313}" type="sibTrans" cxnId="{9E7CB5D4-BFA2-438B-B8B9-15526D9F14A3}">
      <dgm:prSet/>
      <dgm:spPr/>
      <dgm:t>
        <a:bodyPr/>
        <a:lstStyle/>
        <a:p>
          <a:endParaRPr lang="en-US"/>
        </a:p>
      </dgm:t>
    </dgm:pt>
    <dgm:pt modelId="{20B0A69D-D1BF-4C62-A3A4-958FCF90A8B4}">
      <dgm:prSet phldrT="[Text]"/>
      <dgm:spPr/>
      <dgm:t>
        <a:bodyPr/>
        <a:lstStyle/>
        <a:p>
          <a:r>
            <a:rPr lang="en-US" dirty="0"/>
            <a:t>The user ends their journey making a purchase. </a:t>
          </a:r>
        </a:p>
      </dgm:t>
    </dgm:pt>
    <dgm:pt modelId="{777034FD-9464-4724-900D-86FD90DAB503}" type="parTrans" cxnId="{C32A9BE3-B650-41F8-A18A-9191BE72A895}">
      <dgm:prSet/>
      <dgm:spPr/>
      <dgm:t>
        <a:bodyPr/>
        <a:lstStyle/>
        <a:p>
          <a:endParaRPr lang="en-US"/>
        </a:p>
      </dgm:t>
    </dgm:pt>
    <dgm:pt modelId="{E099B17C-5077-440C-842B-6F34121421C5}" type="sibTrans" cxnId="{C32A9BE3-B650-41F8-A18A-9191BE72A895}">
      <dgm:prSet/>
      <dgm:spPr/>
      <dgm:t>
        <a:bodyPr/>
        <a:lstStyle/>
        <a:p>
          <a:endParaRPr lang="en-US"/>
        </a:p>
      </dgm:t>
    </dgm:pt>
    <dgm:pt modelId="{C00C76D9-7FF3-402C-A9CF-D28D28382640}" type="pres">
      <dgm:prSet presAssocID="{1512F5CA-BF7A-4E70-B30D-DD8C9B976C46}" presName="Name0" presStyleCnt="0">
        <dgm:presLayoutVars>
          <dgm:dir/>
          <dgm:resizeHandles val="exact"/>
        </dgm:presLayoutVars>
      </dgm:prSet>
      <dgm:spPr/>
    </dgm:pt>
    <dgm:pt modelId="{7850181A-316C-4196-8F5B-1B484AE3A4A3}" type="pres">
      <dgm:prSet presAssocID="{73E93537-80FF-4530-82A2-3D6067B04895}" presName="node" presStyleLbl="node1" presStyleIdx="0" presStyleCnt="6">
        <dgm:presLayoutVars>
          <dgm:bulletEnabled val="1"/>
        </dgm:presLayoutVars>
      </dgm:prSet>
      <dgm:spPr/>
    </dgm:pt>
    <dgm:pt modelId="{1D569717-F5B1-4351-A15A-BE72227268C6}" type="pres">
      <dgm:prSet presAssocID="{F21D0CFA-BB92-41B9-8359-588F431E90EA}" presName="sibTrans" presStyleLbl="sibTrans1D1" presStyleIdx="0" presStyleCnt="5"/>
      <dgm:spPr/>
    </dgm:pt>
    <dgm:pt modelId="{7C60EF25-A8B7-451C-951F-ABB3A2D19A9D}" type="pres">
      <dgm:prSet presAssocID="{F21D0CFA-BB92-41B9-8359-588F431E90EA}" presName="connectorText" presStyleLbl="sibTrans1D1" presStyleIdx="0" presStyleCnt="5"/>
      <dgm:spPr/>
    </dgm:pt>
    <dgm:pt modelId="{15AC7C3C-9EF3-4961-A134-BA4605A6A594}" type="pres">
      <dgm:prSet presAssocID="{24045A22-DE15-4E8E-B337-19F55B60F48A}" presName="node" presStyleLbl="node1" presStyleIdx="1" presStyleCnt="6">
        <dgm:presLayoutVars>
          <dgm:bulletEnabled val="1"/>
        </dgm:presLayoutVars>
      </dgm:prSet>
      <dgm:spPr/>
    </dgm:pt>
    <dgm:pt modelId="{1E624BFE-2B66-4F86-BCAD-98973C5A1C14}" type="pres">
      <dgm:prSet presAssocID="{38F272CB-3FD8-49A6-8B9E-063FAED27978}" presName="sibTrans" presStyleLbl="sibTrans1D1" presStyleIdx="1" presStyleCnt="5"/>
      <dgm:spPr/>
    </dgm:pt>
    <dgm:pt modelId="{B21BBE4F-F44F-435A-ADFC-086C9B7812F2}" type="pres">
      <dgm:prSet presAssocID="{38F272CB-3FD8-49A6-8B9E-063FAED27978}" presName="connectorText" presStyleLbl="sibTrans1D1" presStyleIdx="1" presStyleCnt="5"/>
      <dgm:spPr/>
    </dgm:pt>
    <dgm:pt modelId="{5385542B-26D2-4C4E-85A7-E6998AE44DC8}" type="pres">
      <dgm:prSet presAssocID="{36680607-C1C8-41A7-9BE0-9BD28F1C19D9}" presName="node" presStyleLbl="node1" presStyleIdx="2" presStyleCnt="6">
        <dgm:presLayoutVars>
          <dgm:bulletEnabled val="1"/>
        </dgm:presLayoutVars>
      </dgm:prSet>
      <dgm:spPr/>
    </dgm:pt>
    <dgm:pt modelId="{6B4108C4-0A4B-4678-8AAF-2C21BA34EDCF}" type="pres">
      <dgm:prSet presAssocID="{0E1440BD-0CF8-47B0-9B1F-B61985ECE2B5}" presName="sibTrans" presStyleLbl="sibTrans1D1" presStyleIdx="2" presStyleCnt="5"/>
      <dgm:spPr/>
    </dgm:pt>
    <dgm:pt modelId="{2789D2A2-5EE2-4BA4-8BE0-98FCFC54C84B}" type="pres">
      <dgm:prSet presAssocID="{0E1440BD-0CF8-47B0-9B1F-B61985ECE2B5}" presName="connectorText" presStyleLbl="sibTrans1D1" presStyleIdx="2" presStyleCnt="5"/>
      <dgm:spPr/>
    </dgm:pt>
    <dgm:pt modelId="{EFBFBEAF-FB2F-437A-8067-25A48AB9815F}" type="pres">
      <dgm:prSet presAssocID="{060C8283-079B-4E97-828A-92A68E416743}" presName="node" presStyleLbl="node1" presStyleIdx="3" presStyleCnt="6">
        <dgm:presLayoutVars>
          <dgm:bulletEnabled val="1"/>
        </dgm:presLayoutVars>
      </dgm:prSet>
      <dgm:spPr/>
    </dgm:pt>
    <dgm:pt modelId="{BE5F2CCA-E4FD-47BD-AA01-077926681F8F}" type="pres">
      <dgm:prSet presAssocID="{CE8CBAC0-849F-42C1-BD6D-F4BF7E56A1C5}" presName="sibTrans" presStyleLbl="sibTrans1D1" presStyleIdx="3" presStyleCnt="5"/>
      <dgm:spPr/>
    </dgm:pt>
    <dgm:pt modelId="{822C9FF5-30DC-4C5E-8D9E-48B002695E9D}" type="pres">
      <dgm:prSet presAssocID="{CE8CBAC0-849F-42C1-BD6D-F4BF7E56A1C5}" presName="connectorText" presStyleLbl="sibTrans1D1" presStyleIdx="3" presStyleCnt="5"/>
      <dgm:spPr/>
    </dgm:pt>
    <dgm:pt modelId="{5D0B45E4-BCD5-46BD-B8A4-C1411D732ADF}" type="pres">
      <dgm:prSet presAssocID="{7D5C40DE-5234-48F1-A4CE-DF587C0B1619}" presName="node" presStyleLbl="node1" presStyleIdx="4" presStyleCnt="6">
        <dgm:presLayoutVars>
          <dgm:bulletEnabled val="1"/>
        </dgm:presLayoutVars>
      </dgm:prSet>
      <dgm:spPr/>
    </dgm:pt>
    <dgm:pt modelId="{A76B4B8E-5C9A-4D1C-817F-A998FA77520A}" type="pres">
      <dgm:prSet presAssocID="{636698BE-D50A-40DD-8630-556AE1F1C313}" presName="sibTrans" presStyleLbl="sibTrans1D1" presStyleIdx="4" presStyleCnt="5"/>
      <dgm:spPr/>
    </dgm:pt>
    <dgm:pt modelId="{3EC3A2A1-D06B-4B88-8D0E-380A68FFC7C9}" type="pres">
      <dgm:prSet presAssocID="{636698BE-D50A-40DD-8630-556AE1F1C313}" presName="connectorText" presStyleLbl="sibTrans1D1" presStyleIdx="4" presStyleCnt="5"/>
      <dgm:spPr/>
    </dgm:pt>
    <dgm:pt modelId="{94DA5C5A-EF45-4D5F-B938-2B898B8DCBF7}" type="pres">
      <dgm:prSet presAssocID="{20B0A69D-D1BF-4C62-A3A4-958FCF90A8B4}" presName="node" presStyleLbl="node1" presStyleIdx="5" presStyleCnt="6">
        <dgm:presLayoutVars>
          <dgm:bulletEnabled val="1"/>
        </dgm:presLayoutVars>
      </dgm:prSet>
      <dgm:spPr/>
    </dgm:pt>
  </dgm:ptLst>
  <dgm:cxnLst>
    <dgm:cxn modelId="{2444FC1D-4C8C-4BC3-ABD8-58B44DC88F50}" type="presOf" srcId="{7D5C40DE-5234-48F1-A4CE-DF587C0B1619}" destId="{5D0B45E4-BCD5-46BD-B8A4-C1411D732ADF}" srcOrd="0" destOrd="0" presId="urn:microsoft.com/office/officeart/2005/8/layout/bProcess3"/>
    <dgm:cxn modelId="{E336D724-D453-4BDD-BF1B-60208D7F18B6}" srcId="{1512F5CA-BF7A-4E70-B30D-DD8C9B976C46}" destId="{060C8283-079B-4E97-828A-92A68E416743}" srcOrd="3" destOrd="0" parTransId="{79E811BF-A04A-42AC-9209-89FC0ED93684}" sibTransId="{CE8CBAC0-849F-42C1-BD6D-F4BF7E56A1C5}"/>
    <dgm:cxn modelId="{51AB093F-A34A-4AEF-B7E1-C2C7B2BC6A3A}" type="presOf" srcId="{0E1440BD-0CF8-47B0-9B1F-B61985ECE2B5}" destId="{6B4108C4-0A4B-4678-8AAF-2C21BA34EDCF}" srcOrd="0" destOrd="0" presId="urn:microsoft.com/office/officeart/2005/8/layout/bProcess3"/>
    <dgm:cxn modelId="{727B9E5C-1BDA-4C99-B1A0-A31F1382887F}" srcId="{1512F5CA-BF7A-4E70-B30D-DD8C9B976C46}" destId="{36680607-C1C8-41A7-9BE0-9BD28F1C19D9}" srcOrd="2" destOrd="0" parTransId="{452E99D6-2CB5-4093-B974-2B14D6BAD089}" sibTransId="{0E1440BD-0CF8-47B0-9B1F-B61985ECE2B5}"/>
    <dgm:cxn modelId="{9F6A4167-C3AA-4910-A414-37BAC44210EA}" type="presOf" srcId="{CE8CBAC0-849F-42C1-BD6D-F4BF7E56A1C5}" destId="{BE5F2CCA-E4FD-47BD-AA01-077926681F8F}" srcOrd="0" destOrd="0" presId="urn:microsoft.com/office/officeart/2005/8/layout/bProcess3"/>
    <dgm:cxn modelId="{7EB90368-265D-45BA-BDB4-1CE56C2161BD}" type="presOf" srcId="{73E93537-80FF-4530-82A2-3D6067B04895}" destId="{7850181A-316C-4196-8F5B-1B484AE3A4A3}" srcOrd="0" destOrd="0" presId="urn:microsoft.com/office/officeart/2005/8/layout/bProcess3"/>
    <dgm:cxn modelId="{F1FD1848-4A4A-4636-AC97-E8948BF2398E}" type="presOf" srcId="{38F272CB-3FD8-49A6-8B9E-063FAED27978}" destId="{1E624BFE-2B66-4F86-BCAD-98973C5A1C14}" srcOrd="0" destOrd="0" presId="urn:microsoft.com/office/officeart/2005/8/layout/bProcess3"/>
    <dgm:cxn modelId="{43AD5848-60B0-4A49-AC58-4CBD551BBC57}" type="presOf" srcId="{CE8CBAC0-849F-42C1-BD6D-F4BF7E56A1C5}" destId="{822C9FF5-30DC-4C5E-8D9E-48B002695E9D}" srcOrd="1" destOrd="0" presId="urn:microsoft.com/office/officeart/2005/8/layout/bProcess3"/>
    <dgm:cxn modelId="{6692B96B-6A0D-4204-B533-9EDFFF145812}" type="presOf" srcId="{636698BE-D50A-40DD-8630-556AE1F1C313}" destId="{A76B4B8E-5C9A-4D1C-817F-A998FA77520A}" srcOrd="0" destOrd="0" presId="urn:microsoft.com/office/officeart/2005/8/layout/bProcess3"/>
    <dgm:cxn modelId="{698B286C-77B9-461A-90B1-60721885F396}" type="presOf" srcId="{060C8283-079B-4E97-828A-92A68E416743}" destId="{EFBFBEAF-FB2F-437A-8067-25A48AB9815F}" srcOrd="0" destOrd="0" presId="urn:microsoft.com/office/officeart/2005/8/layout/bProcess3"/>
    <dgm:cxn modelId="{785B636D-73F8-411B-96BA-1E7261D02E37}" srcId="{1512F5CA-BF7A-4E70-B30D-DD8C9B976C46}" destId="{24045A22-DE15-4E8E-B337-19F55B60F48A}" srcOrd="1" destOrd="0" parTransId="{8460FA33-E5E2-43E5-8E62-5848FD5D30B1}" sibTransId="{38F272CB-3FD8-49A6-8B9E-063FAED27978}"/>
    <dgm:cxn modelId="{55FF5051-0343-442B-898A-1F20A12922D2}" type="presOf" srcId="{20B0A69D-D1BF-4C62-A3A4-958FCF90A8B4}" destId="{94DA5C5A-EF45-4D5F-B938-2B898B8DCBF7}" srcOrd="0" destOrd="0" presId="urn:microsoft.com/office/officeart/2005/8/layout/bProcess3"/>
    <dgm:cxn modelId="{196ECC51-2C7B-4D87-9587-6D1DBF07164C}" type="presOf" srcId="{0E1440BD-0CF8-47B0-9B1F-B61985ECE2B5}" destId="{2789D2A2-5EE2-4BA4-8BE0-98FCFC54C84B}" srcOrd="1" destOrd="0" presId="urn:microsoft.com/office/officeart/2005/8/layout/bProcess3"/>
    <dgm:cxn modelId="{8B6B6054-8B9B-4554-8FC6-34835D1B36C5}" type="presOf" srcId="{36680607-C1C8-41A7-9BE0-9BD28F1C19D9}" destId="{5385542B-26D2-4C4E-85A7-E6998AE44DC8}" srcOrd="0" destOrd="0" presId="urn:microsoft.com/office/officeart/2005/8/layout/bProcess3"/>
    <dgm:cxn modelId="{9DF13F58-241B-45D6-856B-8FE54F2EA79E}" type="presOf" srcId="{38F272CB-3FD8-49A6-8B9E-063FAED27978}" destId="{B21BBE4F-F44F-435A-ADFC-086C9B7812F2}" srcOrd="1" destOrd="0" presId="urn:microsoft.com/office/officeart/2005/8/layout/bProcess3"/>
    <dgm:cxn modelId="{A115C781-8615-4919-9AF1-28167B566D44}" type="presOf" srcId="{1512F5CA-BF7A-4E70-B30D-DD8C9B976C46}" destId="{C00C76D9-7FF3-402C-A9CF-D28D28382640}" srcOrd="0" destOrd="0" presId="urn:microsoft.com/office/officeart/2005/8/layout/bProcess3"/>
    <dgm:cxn modelId="{5E0B6C94-C901-4A4A-8E20-A407B476A949}" srcId="{1512F5CA-BF7A-4E70-B30D-DD8C9B976C46}" destId="{73E93537-80FF-4530-82A2-3D6067B04895}" srcOrd="0" destOrd="0" parTransId="{CACB5896-5DEF-45EF-A811-C73CF84B7D21}" sibTransId="{F21D0CFA-BB92-41B9-8359-588F431E90EA}"/>
    <dgm:cxn modelId="{2ADE14A2-C1E5-4B2B-95F0-4C1DDDD6C758}" type="presOf" srcId="{24045A22-DE15-4E8E-B337-19F55B60F48A}" destId="{15AC7C3C-9EF3-4961-A134-BA4605A6A594}" srcOrd="0" destOrd="0" presId="urn:microsoft.com/office/officeart/2005/8/layout/bProcess3"/>
    <dgm:cxn modelId="{4EE113AA-54B7-4A75-B511-19DDDABFDD19}" type="presOf" srcId="{F21D0CFA-BB92-41B9-8359-588F431E90EA}" destId="{7C60EF25-A8B7-451C-951F-ABB3A2D19A9D}" srcOrd="1" destOrd="0" presId="urn:microsoft.com/office/officeart/2005/8/layout/bProcess3"/>
    <dgm:cxn modelId="{67DBD1B1-1DEF-46A3-BBB4-1292BBCAB639}" type="presOf" srcId="{636698BE-D50A-40DD-8630-556AE1F1C313}" destId="{3EC3A2A1-D06B-4B88-8D0E-380A68FFC7C9}" srcOrd="1" destOrd="0" presId="urn:microsoft.com/office/officeart/2005/8/layout/bProcess3"/>
    <dgm:cxn modelId="{9E7CB5D4-BFA2-438B-B8B9-15526D9F14A3}" srcId="{1512F5CA-BF7A-4E70-B30D-DD8C9B976C46}" destId="{7D5C40DE-5234-48F1-A4CE-DF587C0B1619}" srcOrd="4" destOrd="0" parTransId="{CA6131B3-8920-4C60-8A09-5863AB26204B}" sibTransId="{636698BE-D50A-40DD-8630-556AE1F1C313}"/>
    <dgm:cxn modelId="{CDBC07D9-29E7-4E69-88E6-C68E9A58FCD2}" type="presOf" srcId="{F21D0CFA-BB92-41B9-8359-588F431E90EA}" destId="{1D569717-F5B1-4351-A15A-BE72227268C6}" srcOrd="0" destOrd="0" presId="urn:microsoft.com/office/officeart/2005/8/layout/bProcess3"/>
    <dgm:cxn modelId="{C32A9BE3-B650-41F8-A18A-9191BE72A895}" srcId="{1512F5CA-BF7A-4E70-B30D-DD8C9B976C46}" destId="{20B0A69D-D1BF-4C62-A3A4-958FCF90A8B4}" srcOrd="5" destOrd="0" parTransId="{777034FD-9464-4724-900D-86FD90DAB503}" sibTransId="{E099B17C-5077-440C-842B-6F34121421C5}"/>
    <dgm:cxn modelId="{CF400E8E-5C0E-4452-899E-C71ECCACADB1}" type="presParOf" srcId="{C00C76D9-7FF3-402C-A9CF-D28D28382640}" destId="{7850181A-316C-4196-8F5B-1B484AE3A4A3}" srcOrd="0" destOrd="0" presId="urn:microsoft.com/office/officeart/2005/8/layout/bProcess3"/>
    <dgm:cxn modelId="{A81B594F-6989-447C-BC0F-CFB5F106F9B7}" type="presParOf" srcId="{C00C76D9-7FF3-402C-A9CF-D28D28382640}" destId="{1D569717-F5B1-4351-A15A-BE72227268C6}" srcOrd="1" destOrd="0" presId="urn:microsoft.com/office/officeart/2005/8/layout/bProcess3"/>
    <dgm:cxn modelId="{9EE2DFA8-AF92-4DE5-80B3-EBC0F1B5F9E7}" type="presParOf" srcId="{1D569717-F5B1-4351-A15A-BE72227268C6}" destId="{7C60EF25-A8B7-451C-951F-ABB3A2D19A9D}" srcOrd="0" destOrd="0" presId="urn:microsoft.com/office/officeart/2005/8/layout/bProcess3"/>
    <dgm:cxn modelId="{BCC86F62-E9BC-48BF-A089-97ED9D4403B1}" type="presParOf" srcId="{C00C76D9-7FF3-402C-A9CF-D28D28382640}" destId="{15AC7C3C-9EF3-4961-A134-BA4605A6A594}" srcOrd="2" destOrd="0" presId="urn:microsoft.com/office/officeart/2005/8/layout/bProcess3"/>
    <dgm:cxn modelId="{28355A7D-E847-47CA-8346-F805E0E711B3}" type="presParOf" srcId="{C00C76D9-7FF3-402C-A9CF-D28D28382640}" destId="{1E624BFE-2B66-4F86-BCAD-98973C5A1C14}" srcOrd="3" destOrd="0" presId="urn:microsoft.com/office/officeart/2005/8/layout/bProcess3"/>
    <dgm:cxn modelId="{BAABBA4D-6801-4C8C-A7B5-2A45EC87C681}" type="presParOf" srcId="{1E624BFE-2B66-4F86-BCAD-98973C5A1C14}" destId="{B21BBE4F-F44F-435A-ADFC-086C9B7812F2}" srcOrd="0" destOrd="0" presId="urn:microsoft.com/office/officeart/2005/8/layout/bProcess3"/>
    <dgm:cxn modelId="{D1FEAED6-3766-4976-BA7A-DCF415CE849D}" type="presParOf" srcId="{C00C76D9-7FF3-402C-A9CF-D28D28382640}" destId="{5385542B-26D2-4C4E-85A7-E6998AE44DC8}" srcOrd="4" destOrd="0" presId="urn:microsoft.com/office/officeart/2005/8/layout/bProcess3"/>
    <dgm:cxn modelId="{A4321A5F-AD9F-4C39-A87D-9BD2CCFD3DCA}" type="presParOf" srcId="{C00C76D9-7FF3-402C-A9CF-D28D28382640}" destId="{6B4108C4-0A4B-4678-8AAF-2C21BA34EDCF}" srcOrd="5" destOrd="0" presId="urn:microsoft.com/office/officeart/2005/8/layout/bProcess3"/>
    <dgm:cxn modelId="{6300CAA6-5277-4489-BA57-D7D9681CA00F}" type="presParOf" srcId="{6B4108C4-0A4B-4678-8AAF-2C21BA34EDCF}" destId="{2789D2A2-5EE2-4BA4-8BE0-98FCFC54C84B}" srcOrd="0" destOrd="0" presId="urn:microsoft.com/office/officeart/2005/8/layout/bProcess3"/>
    <dgm:cxn modelId="{A449E75D-04C6-4C3E-BD97-041B190373DC}" type="presParOf" srcId="{C00C76D9-7FF3-402C-A9CF-D28D28382640}" destId="{EFBFBEAF-FB2F-437A-8067-25A48AB9815F}" srcOrd="6" destOrd="0" presId="urn:microsoft.com/office/officeart/2005/8/layout/bProcess3"/>
    <dgm:cxn modelId="{1E4BD0B5-5CD3-4E37-AE51-BE7931CA1724}" type="presParOf" srcId="{C00C76D9-7FF3-402C-A9CF-D28D28382640}" destId="{BE5F2CCA-E4FD-47BD-AA01-077926681F8F}" srcOrd="7" destOrd="0" presId="urn:microsoft.com/office/officeart/2005/8/layout/bProcess3"/>
    <dgm:cxn modelId="{B1D68E46-4EFE-47D3-AEE2-BB574773C82E}" type="presParOf" srcId="{BE5F2CCA-E4FD-47BD-AA01-077926681F8F}" destId="{822C9FF5-30DC-4C5E-8D9E-48B002695E9D}" srcOrd="0" destOrd="0" presId="urn:microsoft.com/office/officeart/2005/8/layout/bProcess3"/>
    <dgm:cxn modelId="{33BB3071-C1C8-466D-9FD5-04E8736241D5}" type="presParOf" srcId="{C00C76D9-7FF3-402C-A9CF-D28D28382640}" destId="{5D0B45E4-BCD5-46BD-B8A4-C1411D732ADF}" srcOrd="8" destOrd="0" presId="urn:microsoft.com/office/officeart/2005/8/layout/bProcess3"/>
    <dgm:cxn modelId="{00127083-DCC3-49F1-BB3F-99973F1B3E2F}" type="presParOf" srcId="{C00C76D9-7FF3-402C-A9CF-D28D28382640}" destId="{A76B4B8E-5C9A-4D1C-817F-A998FA77520A}" srcOrd="9" destOrd="0" presId="urn:microsoft.com/office/officeart/2005/8/layout/bProcess3"/>
    <dgm:cxn modelId="{42BFFE5A-8721-4367-84E1-E017DF5BAD20}" type="presParOf" srcId="{A76B4B8E-5C9A-4D1C-817F-A998FA77520A}" destId="{3EC3A2A1-D06B-4B88-8D0E-380A68FFC7C9}" srcOrd="0" destOrd="0" presId="urn:microsoft.com/office/officeart/2005/8/layout/bProcess3"/>
    <dgm:cxn modelId="{2746EA49-6E03-4066-BDA7-89D5C7C06ACC}" type="presParOf" srcId="{C00C76D9-7FF3-402C-A9CF-D28D28382640}" destId="{94DA5C5A-EF45-4D5F-B938-2B898B8DCBF7}" srcOrd="1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569717-F5B1-4351-A15A-BE72227268C6}">
      <dsp:nvSpPr>
        <dsp:cNvPr id="0" name=""/>
        <dsp:cNvSpPr/>
      </dsp:nvSpPr>
      <dsp:spPr>
        <a:xfrm>
          <a:off x="2642039" y="501616"/>
          <a:ext cx="387859" cy="91440"/>
        </a:xfrm>
        <a:custGeom>
          <a:avLst/>
          <a:gdLst/>
          <a:ahLst/>
          <a:cxnLst/>
          <a:rect l="0" t="0" r="0" b="0"/>
          <a:pathLst>
            <a:path>
              <a:moveTo>
                <a:pt x="0" y="45720"/>
              </a:moveTo>
              <a:lnTo>
                <a:pt x="387859"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25508" y="545243"/>
        <a:ext cx="20922" cy="4184"/>
      </dsp:txXfrm>
    </dsp:sp>
    <dsp:sp modelId="{7850181A-316C-4196-8F5B-1B484AE3A4A3}">
      <dsp:nvSpPr>
        <dsp:cNvPr id="0" name=""/>
        <dsp:cNvSpPr/>
      </dsp:nvSpPr>
      <dsp:spPr>
        <a:xfrm>
          <a:off x="824450" y="1519"/>
          <a:ext cx="1819389" cy="109163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The user enters the site through a Buzzfeed source</a:t>
          </a:r>
        </a:p>
      </dsp:txBody>
      <dsp:txXfrm>
        <a:off x="824450" y="1519"/>
        <a:ext cx="1819389" cy="1091633"/>
      </dsp:txXfrm>
    </dsp:sp>
    <dsp:sp modelId="{1E624BFE-2B66-4F86-BCAD-98973C5A1C14}">
      <dsp:nvSpPr>
        <dsp:cNvPr id="0" name=""/>
        <dsp:cNvSpPr/>
      </dsp:nvSpPr>
      <dsp:spPr>
        <a:xfrm>
          <a:off x="1734145" y="1091352"/>
          <a:ext cx="2237848" cy="387859"/>
        </a:xfrm>
        <a:custGeom>
          <a:avLst/>
          <a:gdLst/>
          <a:ahLst/>
          <a:cxnLst/>
          <a:rect l="0" t="0" r="0" b="0"/>
          <a:pathLst>
            <a:path>
              <a:moveTo>
                <a:pt x="2237848" y="0"/>
              </a:moveTo>
              <a:lnTo>
                <a:pt x="2237848" y="211029"/>
              </a:lnTo>
              <a:lnTo>
                <a:pt x="0" y="211029"/>
              </a:lnTo>
              <a:lnTo>
                <a:pt x="0" y="387859"/>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96153" y="1283190"/>
        <a:ext cx="113831" cy="4184"/>
      </dsp:txXfrm>
    </dsp:sp>
    <dsp:sp modelId="{15AC7C3C-9EF3-4961-A134-BA4605A6A594}">
      <dsp:nvSpPr>
        <dsp:cNvPr id="0" name=""/>
        <dsp:cNvSpPr/>
      </dsp:nvSpPr>
      <dsp:spPr>
        <a:xfrm>
          <a:off x="3062299" y="1519"/>
          <a:ext cx="1819389" cy="109163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The user starts on the Landing Page </a:t>
          </a:r>
        </a:p>
      </dsp:txBody>
      <dsp:txXfrm>
        <a:off x="3062299" y="1519"/>
        <a:ext cx="1819389" cy="1091633"/>
      </dsp:txXfrm>
    </dsp:sp>
    <dsp:sp modelId="{6B4108C4-0A4B-4678-8AAF-2C21BA34EDCF}">
      <dsp:nvSpPr>
        <dsp:cNvPr id="0" name=""/>
        <dsp:cNvSpPr/>
      </dsp:nvSpPr>
      <dsp:spPr>
        <a:xfrm>
          <a:off x="2642039" y="2011709"/>
          <a:ext cx="387859" cy="91440"/>
        </a:xfrm>
        <a:custGeom>
          <a:avLst/>
          <a:gdLst/>
          <a:ahLst/>
          <a:cxnLst/>
          <a:rect l="0" t="0" r="0" b="0"/>
          <a:pathLst>
            <a:path>
              <a:moveTo>
                <a:pt x="0" y="45720"/>
              </a:moveTo>
              <a:lnTo>
                <a:pt x="387859"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25508" y="2055336"/>
        <a:ext cx="20922" cy="4184"/>
      </dsp:txXfrm>
    </dsp:sp>
    <dsp:sp modelId="{5385542B-26D2-4C4E-85A7-E6998AE44DC8}">
      <dsp:nvSpPr>
        <dsp:cNvPr id="0" name=""/>
        <dsp:cNvSpPr/>
      </dsp:nvSpPr>
      <dsp:spPr>
        <a:xfrm>
          <a:off x="824450" y="1511612"/>
          <a:ext cx="1819389" cy="109163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The user then proceeds to the Checkout page. </a:t>
          </a:r>
        </a:p>
      </dsp:txBody>
      <dsp:txXfrm>
        <a:off x="824450" y="1511612"/>
        <a:ext cx="1819389" cy="1091633"/>
      </dsp:txXfrm>
    </dsp:sp>
    <dsp:sp modelId="{BE5F2CCA-E4FD-47BD-AA01-077926681F8F}">
      <dsp:nvSpPr>
        <dsp:cNvPr id="0" name=""/>
        <dsp:cNvSpPr/>
      </dsp:nvSpPr>
      <dsp:spPr>
        <a:xfrm>
          <a:off x="1734145" y="2601445"/>
          <a:ext cx="2237848" cy="387859"/>
        </a:xfrm>
        <a:custGeom>
          <a:avLst/>
          <a:gdLst/>
          <a:ahLst/>
          <a:cxnLst/>
          <a:rect l="0" t="0" r="0" b="0"/>
          <a:pathLst>
            <a:path>
              <a:moveTo>
                <a:pt x="2237848" y="0"/>
              </a:moveTo>
              <a:lnTo>
                <a:pt x="2237848" y="211029"/>
              </a:lnTo>
              <a:lnTo>
                <a:pt x="0" y="211029"/>
              </a:lnTo>
              <a:lnTo>
                <a:pt x="0" y="387859"/>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96153" y="2793283"/>
        <a:ext cx="113831" cy="4184"/>
      </dsp:txXfrm>
    </dsp:sp>
    <dsp:sp modelId="{EFBFBEAF-FB2F-437A-8067-25A48AB9815F}">
      <dsp:nvSpPr>
        <dsp:cNvPr id="0" name=""/>
        <dsp:cNvSpPr/>
      </dsp:nvSpPr>
      <dsp:spPr>
        <a:xfrm>
          <a:off x="3062299" y="1511612"/>
          <a:ext cx="1819389" cy="109163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The user then exits the website without making a purchase </a:t>
          </a:r>
        </a:p>
      </dsp:txBody>
      <dsp:txXfrm>
        <a:off x="3062299" y="1511612"/>
        <a:ext cx="1819389" cy="1091633"/>
      </dsp:txXfrm>
    </dsp:sp>
    <dsp:sp modelId="{A76B4B8E-5C9A-4D1C-817F-A998FA77520A}">
      <dsp:nvSpPr>
        <dsp:cNvPr id="0" name=""/>
        <dsp:cNvSpPr/>
      </dsp:nvSpPr>
      <dsp:spPr>
        <a:xfrm>
          <a:off x="2642039" y="3521801"/>
          <a:ext cx="387859" cy="91440"/>
        </a:xfrm>
        <a:custGeom>
          <a:avLst/>
          <a:gdLst/>
          <a:ahLst/>
          <a:cxnLst/>
          <a:rect l="0" t="0" r="0" b="0"/>
          <a:pathLst>
            <a:path>
              <a:moveTo>
                <a:pt x="0" y="45720"/>
              </a:moveTo>
              <a:lnTo>
                <a:pt x="387859"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25508" y="3565429"/>
        <a:ext cx="20922" cy="4184"/>
      </dsp:txXfrm>
    </dsp:sp>
    <dsp:sp modelId="{5D0B45E4-BCD5-46BD-B8A4-C1411D732ADF}">
      <dsp:nvSpPr>
        <dsp:cNvPr id="0" name=""/>
        <dsp:cNvSpPr/>
      </dsp:nvSpPr>
      <dsp:spPr>
        <a:xfrm>
          <a:off x="824450" y="3021705"/>
          <a:ext cx="1819389" cy="109163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Three days later the user receives a retargeting campaign and re-enters the site. </a:t>
          </a:r>
        </a:p>
      </dsp:txBody>
      <dsp:txXfrm>
        <a:off x="824450" y="3021705"/>
        <a:ext cx="1819389" cy="1091633"/>
      </dsp:txXfrm>
    </dsp:sp>
    <dsp:sp modelId="{94DA5C5A-EF45-4D5F-B938-2B898B8DCBF7}">
      <dsp:nvSpPr>
        <dsp:cNvPr id="0" name=""/>
        <dsp:cNvSpPr/>
      </dsp:nvSpPr>
      <dsp:spPr>
        <a:xfrm>
          <a:off x="3062299" y="3021705"/>
          <a:ext cx="1819389" cy="109163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The user ends their journey making a purchase. </a:t>
          </a:r>
        </a:p>
      </dsp:txBody>
      <dsp:txXfrm>
        <a:off x="3062299" y="3021705"/>
        <a:ext cx="1819389" cy="1091633"/>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28618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5093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31033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668303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52767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71540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4581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76023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52192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03532" y="1775116"/>
            <a:ext cx="8336935" cy="223761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endParaRPr lang="en" sz="5600" dirty="0">
              <a:solidFill>
                <a:schemeClr val="lt1"/>
              </a:solidFill>
              <a:latin typeface="Roboto Black"/>
              <a:ea typeface="Roboto Black"/>
              <a:cs typeface="Roboto Black"/>
              <a:sym typeface="Roboto Black"/>
            </a:endParaRPr>
          </a:p>
          <a:p>
            <a:pPr marL="0" marR="0" lvl="0" indent="0" algn="l" rtl="0">
              <a:lnSpc>
                <a:spcPct val="100000"/>
              </a:lnSpc>
              <a:spcBef>
                <a:spcPts val="0"/>
              </a:spcBef>
              <a:spcAft>
                <a:spcPts val="0"/>
              </a:spcAft>
              <a:buClr>
                <a:srgbClr val="295269"/>
              </a:buClr>
              <a:buFont typeface="Arial"/>
              <a:buNone/>
            </a:pPr>
            <a:endParaRPr lang="en" sz="5600" dirty="0">
              <a:solidFill>
                <a:schemeClr val="lt1"/>
              </a:solidFill>
              <a:latin typeface="Roboto Black"/>
              <a:ea typeface="Roboto Black"/>
              <a:cs typeface="Roboto Black"/>
              <a:sym typeface="Roboto Black"/>
            </a:endParaRPr>
          </a:p>
          <a:p>
            <a:pPr marL="0" marR="0" lvl="0" indent="0" algn="l" rtl="0">
              <a:lnSpc>
                <a:spcPct val="100000"/>
              </a:lnSpc>
              <a:spcBef>
                <a:spcPts val="0"/>
              </a:spcBef>
              <a:spcAft>
                <a:spcPts val="0"/>
              </a:spcAft>
              <a:buClr>
                <a:srgbClr val="295269"/>
              </a:buClr>
              <a:buFont typeface="Arial"/>
              <a:buNone/>
            </a:pPr>
            <a:endParaRPr lang="en" sz="5600" dirty="0">
              <a:solidFill>
                <a:schemeClr val="lt1"/>
              </a:solidFill>
              <a:latin typeface="Roboto Black"/>
              <a:ea typeface="Roboto Black"/>
              <a:cs typeface="Roboto Black"/>
              <a:sym typeface="Roboto Black"/>
            </a:endParaRPr>
          </a:p>
          <a:p>
            <a:pPr marL="0" marR="0" lvl="0" indent="0" algn="l" rtl="0">
              <a:lnSpc>
                <a:spcPct val="100000"/>
              </a:lnSpc>
              <a:spcBef>
                <a:spcPts val="0"/>
              </a:spcBef>
              <a:spcAft>
                <a:spcPts val="0"/>
              </a:spcAft>
              <a:buClr>
                <a:srgbClr val="295269"/>
              </a:buClr>
              <a:buFont typeface="Arial"/>
              <a:buNone/>
            </a:pPr>
            <a:r>
              <a:rPr lang="en-US" sz="5600" dirty="0">
                <a:solidFill>
                  <a:schemeClr val="lt1"/>
                </a:solidFill>
                <a:latin typeface="Roboto Black"/>
                <a:ea typeface="Roboto Black"/>
                <a:cs typeface="Roboto Black"/>
                <a:sym typeface="Roboto Black"/>
              </a:rPr>
              <a:t>Capstone Presentation</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 Edin Cobaj</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 July 31, 2018 </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65513" y="29178"/>
            <a:ext cx="8520600" cy="576875"/>
          </a:xfrm>
          <a:prstGeom prst="rect">
            <a:avLst/>
          </a:prstGeom>
          <a:noFill/>
          <a:ln>
            <a:noFill/>
          </a:ln>
        </p:spPr>
        <p:txBody>
          <a:bodyPr spcFirstLastPara="1" wrap="square" lIns="91425" tIns="91425" rIns="91425" bIns="91425" anchor="b" anchorCtr="0">
            <a:noAutofit/>
          </a:bodyPr>
          <a:lstStyle/>
          <a:p>
            <a:pPr lvl="0"/>
            <a:r>
              <a:rPr lang="en" sz="2400" b="1" dirty="0">
                <a:solidFill>
                  <a:srgbClr val="295269"/>
                </a:solidFill>
                <a:latin typeface="Roboto"/>
                <a:ea typeface="Roboto"/>
                <a:cs typeface="Roboto"/>
                <a:sym typeface="Roboto"/>
              </a:rPr>
              <a:t>2.5 </a:t>
            </a:r>
            <a:r>
              <a:rPr lang="en-US" sz="2400" b="1" dirty="0">
                <a:solidFill>
                  <a:srgbClr val="295269"/>
                </a:solidFill>
                <a:latin typeface="Roboto"/>
                <a:ea typeface="Roboto"/>
                <a:cs typeface="Roboto"/>
                <a:sym typeface="Roboto"/>
              </a:rPr>
              <a:t>What is a typical user journey?</a:t>
            </a:r>
            <a:endParaRPr sz="2400" b="1" dirty="0">
              <a:solidFill>
                <a:srgbClr val="295269"/>
              </a:solidFill>
              <a:latin typeface="Roboto"/>
              <a:ea typeface="Roboto"/>
              <a:cs typeface="Roboto"/>
              <a:sym typeface="Roboto"/>
            </a:endParaRPr>
          </a:p>
        </p:txBody>
      </p:sp>
      <p:graphicFrame>
        <p:nvGraphicFramePr>
          <p:cNvPr id="4" name="Diagram 3">
            <a:extLst>
              <a:ext uri="{FF2B5EF4-FFF2-40B4-BE49-F238E27FC236}">
                <a16:creationId xmlns:a16="http://schemas.microsoft.com/office/drawing/2014/main" id="{432F3F38-A761-4FEB-B575-D604D66FD033}"/>
              </a:ext>
            </a:extLst>
          </p:cNvPr>
          <p:cNvGraphicFramePr/>
          <p:nvPr>
            <p:extLst>
              <p:ext uri="{D42A27DB-BD31-4B8C-83A1-F6EECF244321}">
                <p14:modId xmlns:p14="http://schemas.microsoft.com/office/powerpoint/2010/main" val="317848039"/>
              </p:ext>
            </p:extLst>
          </p:nvPr>
        </p:nvGraphicFramePr>
        <p:xfrm>
          <a:off x="-157445" y="680484"/>
          <a:ext cx="5706139" cy="41148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178C138F-AE0E-42C6-89FF-D8D31F566F9E}"/>
              </a:ext>
            </a:extLst>
          </p:cNvPr>
          <p:cNvPicPr/>
          <p:nvPr/>
        </p:nvPicPr>
        <p:blipFill>
          <a:blip r:embed="rId8"/>
          <a:stretch>
            <a:fillRect/>
          </a:stretch>
        </p:blipFill>
        <p:spPr>
          <a:xfrm>
            <a:off x="5082363" y="1102235"/>
            <a:ext cx="3747976" cy="944561"/>
          </a:xfrm>
          <a:prstGeom prst="rect">
            <a:avLst/>
          </a:prstGeom>
        </p:spPr>
      </p:pic>
      <p:pic>
        <p:nvPicPr>
          <p:cNvPr id="5" name="Picture 4">
            <a:extLst>
              <a:ext uri="{FF2B5EF4-FFF2-40B4-BE49-F238E27FC236}">
                <a16:creationId xmlns:a16="http://schemas.microsoft.com/office/drawing/2014/main" id="{B6489CDA-9F4A-404F-AE0C-F4C27688A37F}"/>
              </a:ext>
            </a:extLst>
          </p:cNvPr>
          <p:cNvPicPr>
            <a:picLocks noChangeAspect="1"/>
          </p:cNvPicPr>
          <p:nvPr/>
        </p:nvPicPr>
        <p:blipFill rotWithShape="1">
          <a:blip r:embed="rId9"/>
          <a:srcRect t="17871" b="8001"/>
          <a:stretch/>
        </p:blipFill>
        <p:spPr>
          <a:xfrm>
            <a:off x="5082363" y="2571750"/>
            <a:ext cx="3686249" cy="1637414"/>
          </a:xfrm>
          <a:prstGeom prst="rect">
            <a:avLst/>
          </a:prstGeom>
        </p:spPr>
      </p:pic>
    </p:spTree>
    <p:extLst>
      <p:ext uri="{BB962C8B-B14F-4D97-AF65-F5344CB8AC3E}">
        <p14:creationId xmlns:p14="http://schemas.microsoft.com/office/powerpoint/2010/main" val="1495768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562570" y="1277233"/>
            <a:ext cx="801886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3. </a:t>
            </a:r>
            <a:r>
              <a:rPr lang="en-US" sz="4800" dirty="0">
                <a:solidFill>
                  <a:schemeClr val="lt1"/>
                </a:solidFill>
                <a:latin typeface="Roboto Black"/>
                <a:ea typeface="Roboto Black"/>
                <a:cs typeface="Roboto Black"/>
                <a:sym typeface="Roboto Black"/>
              </a:rPr>
              <a:t>Optimizing the Campaign Budget </a:t>
            </a:r>
            <a:endParaRPr dirty="0"/>
          </a:p>
        </p:txBody>
      </p:sp>
    </p:spTree>
    <p:extLst>
      <p:ext uri="{BB962C8B-B14F-4D97-AF65-F5344CB8AC3E}">
        <p14:creationId xmlns:p14="http://schemas.microsoft.com/office/powerpoint/2010/main" val="1738388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97412" y="103609"/>
            <a:ext cx="8520600" cy="837600"/>
          </a:xfrm>
          <a:prstGeom prst="rect">
            <a:avLst/>
          </a:prstGeom>
          <a:noFill/>
          <a:ln>
            <a:noFill/>
          </a:ln>
        </p:spPr>
        <p:txBody>
          <a:bodyPr spcFirstLastPara="1" wrap="square" lIns="91425" tIns="91425" rIns="91425" bIns="91425" anchor="b" anchorCtr="0">
            <a:noAutofit/>
          </a:bodyPr>
          <a:lstStyle/>
          <a:p>
            <a:pPr lvl="0"/>
            <a:r>
              <a:rPr lang="en" sz="2400" b="1" dirty="0">
                <a:solidFill>
                  <a:srgbClr val="295269"/>
                </a:solidFill>
                <a:latin typeface="Roboto"/>
                <a:ea typeface="Roboto"/>
                <a:cs typeface="Roboto"/>
                <a:sym typeface="Roboto"/>
              </a:rPr>
              <a:t>3.1 </a:t>
            </a:r>
            <a:r>
              <a:rPr lang="en-US" sz="2400" b="1" dirty="0" err="1">
                <a:solidFill>
                  <a:srgbClr val="295269"/>
                </a:solidFill>
                <a:latin typeface="Roboto"/>
                <a:ea typeface="Roboto"/>
                <a:cs typeface="Roboto"/>
                <a:sym typeface="Roboto"/>
              </a:rPr>
              <a:t>CoolTShirts</a:t>
            </a:r>
            <a:r>
              <a:rPr lang="en-US" sz="2400" b="1" dirty="0">
                <a:solidFill>
                  <a:srgbClr val="295269"/>
                </a:solidFill>
                <a:latin typeface="Roboto"/>
                <a:ea typeface="Roboto"/>
                <a:cs typeface="Roboto"/>
                <a:sym typeface="Roboto"/>
              </a:rPr>
              <a:t> can re-invest in 5 campaigns. Which should they pick?</a:t>
            </a:r>
            <a:endParaRPr sz="2400" b="1" dirty="0">
              <a:solidFill>
                <a:srgbClr val="295269"/>
              </a:solidFill>
              <a:latin typeface="Roboto"/>
              <a:ea typeface="Roboto"/>
              <a:cs typeface="Roboto"/>
              <a:sym typeface="Roboto"/>
            </a:endParaRPr>
          </a:p>
        </p:txBody>
      </p:sp>
      <p:sp>
        <p:nvSpPr>
          <p:cNvPr id="3" name="TextBox 2">
            <a:extLst>
              <a:ext uri="{FF2B5EF4-FFF2-40B4-BE49-F238E27FC236}">
                <a16:creationId xmlns:a16="http://schemas.microsoft.com/office/drawing/2014/main" id="{07339D6E-66FD-4101-A902-2BCAAC5EC9C4}"/>
              </a:ext>
            </a:extLst>
          </p:cNvPr>
          <p:cNvSpPr txBox="1"/>
          <p:nvPr/>
        </p:nvSpPr>
        <p:spPr>
          <a:xfrm>
            <a:off x="229132" y="866985"/>
            <a:ext cx="7808588" cy="21236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800" dirty="0">
                <a:latin typeface="Roboto"/>
                <a:ea typeface="Roboto"/>
                <a:cs typeface="Roboto"/>
                <a:sym typeface="Roboto"/>
              </a:rPr>
              <a:t>Interview with cool t-shirts founder (First Touch – 622 Touches)</a:t>
            </a:r>
          </a:p>
          <a:p>
            <a:pPr marL="285750" indent="-285750">
              <a:lnSpc>
                <a:spcPct val="150000"/>
              </a:lnSpc>
              <a:buFont typeface="Arial" panose="020B0604020202020204" pitchFamily="34" charset="0"/>
              <a:buChar char="•"/>
            </a:pPr>
            <a:r>
              <a:rPr lang="en-US" sz="1800" dirty="0">
                <a:latin typeface="Roboto"/>
                <a:ea typeface="Roboto"/>
                <a:cs typeface="Roboto"/>
                <a:sym typeface="Roboto"/>
              </a:rPr>
              <a:t>Getting to know cool t-shirts (First Touch – 612 Touches)</a:t>
            </a:r>
          </a:p>
          <a:p>
            <a:pPr marL="285750" indent="-285750">
              <a:lnSpc>
                <a:spcPct val="150000"/>
              </a:lnSpc>
              <a:buFont typeface="Arial" panose="020B0604020202020204" pitchFamily="34" charset="0"/>
              <a:buChar char="•"/>
            </a:pPr>
            <a:r>
              <a:rPr lang="en-US" sz="1800" dirty="0">
                <a:latin typeface="Roboto"/>
                <a:ea typeface="Roboto"/>
                <a:cs typeface="Roboto"/>
                <a:sym typeface="Roboto"/>
              </a:rPr>
              <a:t>Ten crazy cool t-shirt facts (First Touch – 576 Touches)</a:t>
            </a:r>
          </a:p>
          <a:p>
            <a:pPr marL="285750" indent="-285750">
              <a:lnSpc>
                <a:spcPct val="150000"/>
              </a:lnSpc>
              <a:buFont typeface="Arial" panose="020B0604020202020204" pitchFamily="34" charset="0"/>
              <a:buChar char="•"/>
            </a:pPr>
            <a:r>
              <a:rPr lang="en-US" sz="1800" dirty="0">
                <a:latin typeface="Roboto"/>
                <a:ea typeface="Roboto"/>
                <a:cs typeface="Roboto"/>
                <a:sym typeface="Roboto"/>
              </a:rPr>
              <a:t>Weekly newsletter (Last Touch – 447 Touches) </a:t>
            </a:r>
          </a:p>
          <a:p>
            <a:pPr marL="285750" indent="-285750">
              <a:lnSpc>
                <a:spcPct val="150000"/>
              </a:lnSpc>
              <a:buFont typeface="Arial" panose="020B0604020202020204" pitchFamily="34" charset="0"/>
              <a:buChar char="•"/>
            </a:pPr>
            <a:r>
              <a:rPr lang="en-US" sz="1800" dirty="0">
                <a:latin typeface="Roboto"/>
                <a:ea typeface="Roboto"/>
                <a:cs typeface="Roboto"/>
                <a:sym typeface="Roboto"/>
              </a:rPr>
              <a:t>Re-targeting Ad (Last Touch – 443 Touches) </a:t>
            </a:r>
          </a:p>
        </p:txBody>
      </p:sp>
      <p:sp>
        <p:nvSpPr>
          <p:cNvPr id="2" name="TextBox 1">
            <a:extLst>
              <a:ext uri="{FF2B5EF4-FFF2-40B4-BE49-F238E27FC236}">
                <a16:creationId xmlns:a16="http://schemas.microsoft.com/office/drawing/2014/main" id="{47795AC6-D33C-46A4-BF07-1B146D15DC89}"/>
              </a:ext>
            </a:extLst>
          </p:cNvPr>
          <p:cNvSpPr txBox="1"/>
          <p:nvPr/>
        </p:nvSpPr>
        <p:spPr>
          <a:xfrm>
            <a:off x="109091" y="3206383"/>
            <a:ext cx="8925818" cy="1723549"/>
          </a:xfrm>
          <a:prstGeom prst="rect">
            <a:avLst/>
          </a:prstGeom>
          <a:noFill/>
        </p:spPr>
        <p:txBody>
          <a:bodyPr wrap="square" rtlCol="0">
            <a:spAutoFit/>
          </a:bodyPr>
          <a:lstStyle/>
          <a:p>
            <a:r>
              <a:rPr lang="en-US" sz="2400" b="1" dirty="0">
                <a:solidFill>
                  <a:srgbClr val="002060"/>
                </a:solidFill>
                <a:latin typeface="Roboto" panose="020B0604020202020204" charset="0"/>
                <a:ea typeface="Roboto" panose="020B0604020202020204" charset="0"/>
              </a:rPr>
              <a:t>WHY?</a:t>
            </a:r>
          </a:p>
          <a:p>
            <a:r>
              <a:rPr lang="en-US" sz="1600" dirty="0" err="1">
                <a:solidFill>
                  <a:schemeClr val="tx1"/>
                </a:solidFill>
                <a:latin typeface="Roboto" panose="020B0604020202020204" charset="0"/>
                <a:ea typeface="Roboto" panose="020B0604020202020204" charset="0"/>
              </a:rPr>
              <a:t>CoolTShirts</a:t>
            </a:r>
            <a:r>
              <a:rPr lang="en-US" sz="1600" dirty="0">
                <a:solidFill>
                  <a:schemeClr val="tx1"/>
                </a:solidFill>
                <a:latin typeface="Roboto" panose="020B0604020202020204" charset="0"/>
                <a:ea typeface="Roboto" panose="020B0604020202020204" charset="0"/>
              </a:rPr>
              <a:t> should re-invest in the above 5 campaigns. The first three listed were chosen because they have the most first touches of all the campaigns and will bring more users the site to begin the user journey. The last two listed campaigns were chosen because they have the most last touches of the user journey and most last touches on the purchase page which will result in the user’s completing the purchase</a:t>
            </a:r>
            <a:r>
              <a:rPr lang="en-US" sz="1800" dirty="0">
                <a:solidFill>
                  <a:schemeClr val="tx1"/>
                </a:solidFill>
                <a:latin typeface="Roboto" panose="020B0604020202020204" charset="0"/>
                <a:ea typeface="Roboto" panose="020B0604020202020204" charset="0"/>
              </a:rPr>
              <a:t>. </a:t>
            </a:r>
          </a:p>
        </p:txBody>
      </p:sp>
    </p:spTree>
    <p:extLst>
      <p:ext uri="{BB962C8B-B14F-4D97-AF65-F5344CB8AC3E}">
        <p14:creationId xmlns:p14="http://schemas.microsoft.com/office/powerpoint/2010/main" val="2426860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562570" y="1277233"/>
            <a:ext cx="801886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solidFill>
                  <a:schemeClr val="lt1"/>
                </a:solidFill>
                <a:latin typeface="Roboto Black"/>
                <a:ea typeface="Roboto Black"/>
                <a:cs typeface="Roboto Black"/>
                <a:sym typeface="Roboto Black"/>
              </a:rPr>
              <a:t>Thank you! </a:t>
            </a:r>
            <a:endParaRPr dirty="0"/>
          </a:p>
        </p:txBody>
      </p:sp>
    </p:spTree>
    <p:extLst>
      <p:ext uri="{BB962C8B-B14F-4D97-AF65-F5344CB8AC3E}">
        <p14:creationId xmlns:p14="http://schemas.microsoft.com/office/powerpoint/2010/main" val="78855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407394" y="416668"/>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925034"/>
            <a:ext cx="8061300" cy="2615607"/>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200000"/>
              </a:lnSpc>
              <a:spcBef>
                <a:spcPts val="110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Getting to Know CoolTShirts </a:t>
            </a:r>
          </a:p>
          <a:p>
            <a:pPr marL="457200" marR="0" lvl="0" indent="-381000" algn="l" rtl="0">
              <a:lnSpc>
                <a:spcPct val="200000"/>
              </a:lnSpc>
              <a:spcBef>
                <a:spcPts val="110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The </a:t>
            </a:r>
            <a:r>
              <a:rPr lang="en" sz="2400" dirty="0">
                <a:solidFill>
                  <a:srgbClr val="222222"/>
                </a:solidFill>
                <a:highlight>
                  <a:srgbClr val="FFFFFF"/>
                </a:highlight>
                <a:latin typeface="Roboto"/>
                <a:ea typeface="Roboto"/>
                <a:cs typeface="Roboto"/>
                <a:sym typeface="Roboto"/>
              </a:rPr>
              <a:t>User Journey </a:t>
            </a:r>
          </a:p>
          <a:p>
            <a:pPr marL="457200" marR="0" lvl="0" indent="-381000" algn="l" rtl="0">
              <a:lnSpc>
                <a:spcPct val="200000"/>
              </a:lnSpc>
              <a:spcBef>
                <a:spcPts val="110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O</a:t>
            </a:r>
            <a:r>
              <a:rPr lang="en-US" sz="2400" dirty="0" err="1">
                <a:solidFill>
                  <a:srgbClr val="222222"/>
                </a:solidFill>
                <a:highlight>
                  <a:srgbClr val="FFFFFF"/>
                </a:highlight>
                <a:latin typeface="Roboto"/>
                <a:ea typeface="Roboto"/>
                <a:cs typeface="Roboto"/>
                <a:sym typeface="Roboto"/>
              </a:rPr>
              <a:t>ptimizing</a:t>
            </a:r>
            <a:r>
              <a:rPr lang="en-US" sz="2400" dirty="0">
                <a:solidFill>
                  <a:srgbClr val="222222"/>
                </a:solidFill>
                <a:highlight>
                  <a:srgbClr val="FFFFFF"/>
                </a:highlight>
                <a:latin typeface="Roboto"/>
                <a:ea typeface="Roboto"/>
                <a:cs typeface="Roboto"/>
                <a:sym typeface="Roboto"/>
              </a:rPr>
              <a:t> the Campaign Budget </a:t>
            </a:r>
            <a:endParaRPr lang="en"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372140" y="1468619"/>
            <a:ext cx="801886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1. Getting to K</a:t>
            </a:r>
            <a:r>
              <a:rPr lang="en-US" sz="4800" dirty="0">
                <a:solidFill>
                  <a:schemeClr val="lt1"/>
                </a:solidFill>
                <a:latin typeface="Roboto Black"/>
                <a:ea typeface="Roboto Black"/>
                <a:cs typeface="Roboto Black"/>
                <a:sym typeface="Roboto Black"/>
              </a:rPr>
              <a:t>n</a:t>
            </a:r>
            <a:r>
              <a:rPr lang="en" sz="4800" dirty="0">
                <a:solidFill>
                  <a:schemeClr val="lt1"/>
                </a:solidFill>
                <a:latin typeface="Roboto Black"/>
                <a:ea typeface="Roboto Black"/>
                <a:cs typeface="Roboto Black"/>
                <a:sym typeface="Roboto Black"/>
              </a:rPr>
              <a:t>ow CoolTShirts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29310" y="135507"/>
            <a:ext cx="8520600" cy="837600"/>
          </a:xfrm>
          <a:prstGeom prst="rect">
            <a:avLst/>
          </a:prstGeom>
          <a:noFill/>
          <a:ln>
            <a:noFill/>
          </a:ln>
        </p:spPr>
        <p:txBody>
          <a:bodyPr spcFirstLastPara="1" wrap="square" lIns="91425" tIns="91425" rIns="91425" bIns="91425" anchor="b" anchorCtr="0">
            <a:noAutofit/>
          </a:bodyPr>
          <a:lstStyle/>
          <a:p>
            <a:pPr lvl="0"/>
            <a:r>
              <a:rPr lang="en" sz="2400" b="1" dirty="0">
                <a:solidFill>
                  <a:srgbClr val="295269"/>
                </a:solidFill>
                <a:latin typeface="Roboto"/>
                <a:ea typeface="Roboto"/>
                <a:cs typeface="Roboto"/>
                <a:sym typeface="Roboto"/>
              </a:rPr>
              <a:t>1.1 </a:t>
            </a:r>
            <a:r>
              <a:rPr lang="en-US" sz="2400" b="1" dirty="0">
                <a:solidFill>
                  <a:srgbClr val="295269"/>
                </a:solidFill>
                <a:latin typeface="Roboto"/>
                <a:ea typeface="Roboto"/>
                <a:cs typeface="Roboto"/>
                <a:sym typeface="Roboto"/>
              </a:rPr>
              <a:t>How many campaigns and sources does </a:t>
            </a:r>
            <a:r>
              <a:rPr lang="en-US" sz="2400" b="1" dirty="0" err="1">
                <a:solidFill>
                  <a:srgbClr val="295269"/>
                </a:solidFill>
                <a:latin typeface="Roboto"/>
                <a:ea typeface="Roboto"/>
                <a:cs typeface="Roboto"/>
                <a:sym typeface="Roboto"/>
              </a:rPr>
              <a:t>CoolTShirts</a:t>
            </a:r>
            <a:r>
              <a:rPr lang="en-US" sz="2400" b="1" dirty="0">
                <a:solidFill>
                  <a:srgbClr val="295269"/>
                </a:solidFill>
                <a:latin typeface="Roboto"/>
                <a:ea typeface="Roboto"/>
                <a:cs typeface="Roboto"/>
                <a:sym typeface="Roboto"/>
              </a:rPr>
              <a:t> use and how are they related?</a:t>
            </a:r>
            <a:endParaRPr sz="2400" b="1" dirty="0">
              <a:solidFill>
                <a:srgbClr val="295269"/>
              </a:solidFill>
              <a:latin typeface="Roboto"/>
              <a:ea typeface="Roboto"/>
              <a:cs typeface="Roboto"/>
              <a:sym typeface="Roboto"/>
            </a:endParaRPr>
          </a:p>
        </p:txBody>
      </p:sp>
      <p:sp>
        <p:nvSpPr>
          <p:cNvPr id="2" name="TextBox 1">
            <a:extLst>
              <a:ext uri="{FF2B5EF4-FFF2-40B4-BE49-F238E27FC236}">
                <a16:creationId xmlns:a16="http://schemas.microsoft.com/office/drawing/2014/main" id="{BD981B71-2A91-46D4-A55A-9EDB9148DB62}"/>
              </a:ext>
            </a:extLst>
          </p:cNvPr>
          <p:cNvSpPr txBox="1"/>
          <p:nvPr/>
        </p:nvSpPr>
        <p:spPr>
          <a:xfrm>
            <a:off x="948012" y="2136336"/>
            <a:ext cx="3324635" cy="1188720"/>
          </a:xfrm>
          <a:prstGeom prst="rect">
            <a:avLst/>
          </a:prstGeom>
          <a:noFill/>
          <a:ln>
            <a:solidFill>
              <a:schemeClr val="tx1"/>
            </a:solidFill>
          </a:ln>
        </p:spPr>
        <p:txBody>
          <a:bodyPr wrap="square" rtlCol="0">
            <a:spAutoFit/>
          </a:bodyPr>
          <a:lstStyle/>
          <a:p>
            <a:pPr lvl="2">
              <a:lnSpc>
                <a:spcPct val="115000"/>
              </a:lnSpc>
              <a:buClr>
                <a:schemeClr val="dk1"/>
              </a:buClr>
              <a:buSzPct val="74000"/>
            </a:pPr>
            <a:r>
              <a:rPr lang="en-US" sz="1800" b="1" dirty="0" err="1">
                <a:latin typeface="Roboto"/>
                <a:ea typeface="Roboto"/>
                <a:cs typeface="Roboto"/>
                <a:sym typeface="Roboto"/>
              </a:rPr>
              <a:t>Utm_source</a:t>
            </a:r>
            <a:r>
              <a:rPr lang="en-US" sz="1800" b="1" dirty="0">
                <a:latin typeface="Roboto"/>
                <a:ea typeface="Roboto"/>
                <a:cs typeface="Roboto"/>
                <a:sym typeface="Roboto"/>
              </a:rPr>
              <a:t> </a:t>
            </a:r>
            <a:r>
              <a:rPr lang="en-US" sz="1800" dirty="0">
                <a:latin typeface="Roboto"/>
                <a:ea typeface="Roboto"/>
                <a:cs typeface="Roboto"/>
                <a:sym typeface="Roboto"/>
              </a:rPr>
              <a:t>is a website or an email that receives high traffic of potential costumers </a:t>
            </a:r>
          </a:p>
        </p:txBody>
      </p:sp>
      <p:sp>
        <p:nvSpPr>
          <p:cNvPr id="3" name="TextBox 2">
            <a:extLst>
              <a:ext uri="{FF2B5EF4-FFF2-40B4-BE49-F238E27FC236}">
                <a16:creationId xmlns:a16="http://schemas.microsoft.com/office/drawing/2014/main" id="{07339D6E-66FD-4101-A902-2BCAAC5EC9C4}"/>
              </a:ext>
            </a:extLst>
          </p:cNvPr>
          <p:cNvSpPr txBox="1"/>
          <p:nvPr/>
        </p:nvSpPr>
        <p:spPr>
          <a:xfrm>
            <a:off x="203696" y="3765286"/>
            <a:ext cx="8736607" cy="584775"/>
          </a:xfrm>
          <a:prstGeom prst="rect">
            <a:avLst/>
          </a:prstGeom>
          <a:noFill/>
        </p:spPr>
        <p:txBody>
          <a:bodyPr wrap="square" rtlCol="0">
            <a:spAutoFit/>
          </a:bodyPr>
          <a:lstStyle/>
          <a:p>
            <a:r>
              <a:rPr lang="en-US" sz="1800" dirty="0">
                <a:latin typeface="Roboto"/>
                <a:ea typeface="Roboto"/>
                <a:cs typeface="Roboto"/>
                <a:sym typeface="Roboto"/>
              </a:rPr>
              <a:t>Each source uses 1 to 2 different campaigns to bring costumers to </a:t>
            </a:r>
            <a:r>
              <a:rPr lang="en-US" sz="1800" dirty="0" err="1">
                <a:latin typeface="Roboto"/>
                <a:ea typeface="Roboto"/>
                <a:cs typeface="Roboto"/>
                <a:sym typeface="Roboto"/>
              </a:rPr>
              <a:t>CoolTShirts</a:t>
            </a:r>
            <a:endParaRPr lang="en-US" sz="1800" dirty="0">
              <a:latin typeface="Roboto"/>
              <a:ea typeface="Roboto"/>
              <a:cs typeface="Roboto"/>
              <a:sym typeface="Roboto"/>
            </a:endParaRPr>
          </a:p>
          <a:p>
            <a:endParaRPr lang="en-US" dirty="0"/>
          </a:p>
        </p:txBody>
      </p:sp>
      <p:sp>
        <p:nvSpPr>
          <p:cNvPr id="4" name="TextBox 3">
            <a:extLst>
              <a:ext uri="{FF2B5EF4-FFF2-40B4-BE49-F238E27FC236}">
                <a16:creationId xmlns:a16="http://schemas.microsoft.com/office/drawing/2014/main" id="{02A5E28F-BFA7-4EB2-860F-9F94BD2D6496}"/>
              </a:ext>
            </a:extLst>
          </p:cNvPr>
          <p:cNvSpPr txBox="1"/>
          <p:nvPr/>
        </p:nvSpPr>
        <p:spPr>
          <a:xfrm>
            <a:off x="4455037" y="2136336"/>
            <a:ext cx="3324635" cy="1188720"/>
          </a:xfrm>
          <a:prstGeom prst="rect">
            <a:avLst/>
          </a:prstGeom>
          <a:noFill/>
          <a:ln>
            <a:solidFill>
              <a:schemeClr val="tx1"/>
            </a:solidFill>
          </a:ln>
        </p:spPr>
        <p:txBody>
          <a:bodyPr wrap="square" rtlCol="0">
            <a:spAutoFit/>
          </a:bodyPr>
          <a:lstStyle/>
          <a:p>
            <a:r>
              <a:rPr lang="en-US" sz="1800" b="1" dirty="0" err="1">
                <a:latin typeface="Roboto"/>
                <a:ea typeface="Roboto"/>
                <a:cs typeface="Roboto"/>
                <a:sym typeface="Roboto"/>
              </a:rPr>
              <a:t>utm_campaign</a:t>
            </a:r>
            <a:r>
              <a:rPr lang="en-US" sz="1800" b="1" dirty="0">
                <a:latin typeface="Roboto"/>
                <a:ea typeface="Roboto"/>
                <a:cs typeface="Roboto"/>
                <a:sym typeface="Roboto"/>
              </a:rPr>
              <a:t> </a:t>
            </a:r>
            <a:r>
              <a:rPr lang="en-US" sz="1800" dirty="0">
                <a:latin typeface="Roboto"/>
                <a:ea typeface="Roboto"/>
                <a:cs typeface="Roboto"/>
                <a:sym typeface="Roboto"/>
              </a:rPr>
              <a:t>is the actual promotion used to bring costumers to the </a:t>
            </a:r>
            <a:r>
              <a:rPr lang="en-US" sz="1800" dirty="0" err="1">
                <a:latin typeface="Roboto"/>
                <a:ea typeface="Roboto"/>
                <a:cs typeface="Roboto"/>
                <a:sym typeface="Roboto"/>
              </a:rPr>
              <a:t>CoolTShirts</a:t>
            </a:r>
            <a:r>
              <a:rPr lang="en-US" sz="1800" dirty="0">
                <a:latin typeface="Roboto"/>
                <a:ea typeface="Roboto"/>
                <a:cs typeface="Roboto"/>
                <a:sym typeface="Roboto"/>
              </a:rPr>
              <a:t> website</a:t>
            </a:r>
          </a:p>
        </p:txBody>
      </p:sp>
      <p:sp>
        <p:nvSpPr>
          <p:cNvPr id="8" name="TextBox 7">
            <a:extLst>
              <a:ext uri="{FF2B5EF4-FFF2-40B4-BE49-F238E27FC236}">
                <a16:creationId xmlns:a16="http://schemas.microsoft.com/office/drawing/2014/main" id="{3D2C3026-DA2E-438D-A9F1-DA3F21729EF3}"/>
              </a:ext>
            </a:extLst>
          </p:cNvPr>
          <p:cNvSpPr txBox="1"/>
          <p:nvPr/>
        </p:nvSpPr>
        <p:spPr>
          <a:xfrm>
            <a:off x="203696" y="1241559"/>
            <a:ext cx="6110365" cy="626325"/>
          </a:xfrm>
          <a:prstGeom prst="rect">
            <a:avLst/>
          </a:prstGeom>
          <a:noFill/>
        </p:spPr>
        <p:txBody>
          <a:bodyPr wrap="square" rtlCol="0">
            <a:spAutoFit/>
          </a:bodyPr>
          <a:lstStyle/>
          <a:p>
            <a:pPr lvl="0">
              <a:lnSpc>
                <a:spcPct val="115000"/>
              </a:lnSpc>
              <a:buClr>
                <a:schemeClr val="dk1"/>
              </a:buClr>
              <a:buSzPts val="1100"/>
            </a:pPr>
            <a:r>
              <a:rPr lang="en-US" sz="1800" dirty="0">
                <a:latin typeface="Roboto"/>
                <a:ea typeface="Roboto"/>
                <a:cs typeface="Roboto"/>
                <a:sym typeface="Roboto"/>
              </a:rPr>
              <a:t>There are 8 campaigns and 6 sources used by </a:t>
            </a:r>
            <a:r>
              <a:rPr lang="en-US" sz="1800" dirty="0" err="1">
                <a:latin typeface="Roboto"/>
                <a:ea typeface="Roboto"/>
                <a:cs typeface="Roboto"/>
                <a:sym typeface="Roboto"/>
              </a:rPr>
              <a:t>CoolTShirts</a:t>
            </a:r>
            <a:endParaRPr lang="en-US" sz="1800" dirty="0">
              <a:latin typeface="Roboto"/>
              <a:ea typeface="Roboto"/>
              <a:cs typeface="Roboto"/>
              <a:sym typeface="Roboto"/>
            </a:endParaRP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29310" y="135507"/>
            <a:ext cx="8520600" cy="626325"/>
          </a:xfrm>
          <a:prstGeom prst="rect">
            <a:avLst/>
          </a:prstGeom>
          <a:noFill/>
          <a:ln>
            <a:noFill/>
          </a:ln>
        </p:spPr>
        <p:txBody>
          <a:bodyPr spcFirstLastPara="1" wrap="square" lIns="91425" tIns="91425" rIns="91425" bIns="91425" anchor="b" anchorCtr="0">
            <a:noAutofit/>
          </a:bodyPr>
          <a:lstStyle/>
          <a:p>
            <a:pPr lvl="0"/>
            <a:r>
              <a:rPr lang="en" sz="2400" b="1" dirty="0">
                <a:solidFill>
                  <a:srgbClr val="295269"/>
                </a:solidFill>
                <a:latin typeface="Roboto"/>
                <a:ea typeface="Roboto"/>
                <a:cs typeface="Roboto"/>
                <a:sym typeface="Roboto"/>
              </a:rPr>
              <a:t>1.2 </a:t>
            </a:r>
            <a:r>
              <a:rPr lang="en-US" sz="2400" b="1" dirty="0">
                <a:solidFill>
                  <a:srgbClr val="295269"/>
                </a:solidFill>
                <a:latin typeface="Roboto"/>
                <a:ea typeface="Roboto"/>
                <a:cs typeface="Roboto"/>
                <a:sym typeface="Roboto"/>
              </a:rPr>
              <a:t>How many pages are on the </a:t>
            </a:r>
            <a:r>
              <a:rPr lang="en-US" sz="2400" b="1" dirty="0" err="1">
                <a:solidFill>
                  <a:srgbClr val="295269"/>
                </a:solidFill>
                <a:latin typeface="Roboto"/>
                <a:ea typeface="Roboto"/>
                <a:cs typeface="Roboto"/>
                <a:sym typeface="Roboto"/>
              </a:rPr>
              <a:t>CoolTShirts</a:t>
            </a:r>
            <a:r>
              <a:rPr lang="en-US" sz="2400" b="1" dirty="0">
                <a:solidFill>
                  <a:srgbClr val="295269"/>
                </a:solidFill>
                <a:latin typeface="Roboto"/>
                <a:ea typeface="Roboto"/>
                <a:cs typeface="Roboto"/>
                <a:sym typeface="Roboto"/>
              </a:rPr>
              <a:t> website?</a:t>
            </a:r>
          </a:p>
        </p:txBody>
      </p:sp>
      <p:sp>
        <p:nvSpPr>
          <p:cNvPr id="6" name="TextBox 5">
            <a:extLst>
              <a:ext uri="{FF2B5EF4-FFF2-40B4-BE49-F238E27FC236}">
                <a16:creationId xmlns:a16="http://schemas.microsoft.com/office/drawing/2014/main" id="{D1470766-3072-4059-997A-F10119215A8D}"/>
              </a:ext>
            </a:extLst>
          </p:cNvPr>
          <p:cNvSpPr txBox="1"/>
          <p:nvPr/>
        </p:nvSpPr>
        <p:spPr>
          <a:xfrm>
            <a:off x="1820825" y="925032"/>
            <a:ext cx="6018028" cy="1130502"/>
          </a:xfrm>
          <a:prstGeom prst="rect">
            <a:avLst/>
          </a:prstGeom>
          <a:noFill/>
        </p:spPr>
        <p:txBody>
          <a:bodyPr wrap="square" numCol="2" rtlCol="0">
            <a:spAutoFit/>
          </a:bodyPr>
          <a:lstStyle/>
          <a:p>
            <a:pPr>
              <a:lnSpc>
                <a:spcPct val="200000"/>
              </a:lnSpc>
            </a:pPr>
            <a:r>
              <a:rPr lang="en-US" sz="1800" dirty="0">
                <a:latin typeface="Roboto" panose="020B0604020202020204" charset="0"/>
                <a:ea typeface="Roboto" panose="020B0604020202020204" charset="0"/>
              </a:rPr>
              <a:t>1. Landing Page </a:t>
            </a:r>
          </a:p>
          <a:p>
            <a:pPr>
              <a:lnSpc>
                <a:spcPct val="200000"/>
              </a:lnSpc>
            </a:pPr>
            <a:r>
              <a:rPr lang="en-US" sz="1800" dirty="0">
                <a:latin typeface="Roboto" panose="020B0604020202020204" charset="0"/>
                <a:ea typeface="Roboto" panose="020B0604020202020204" charset="0"/>
              </a:rPr>
              <a:t>2. The Shopping Cart</a:t>
            </a:r>
          </a:p>
          <a:p>
            <a:pPr>
              <a:lnSpc>
                <a:spcPct val="200000"/>
              </a:lnSpc>
            </a:pPr>
            <a:r>
              <a:rPr lang="en-US" sz="1800" dirty="0">
                <a:latin typeface="Roboto" panose="020B0604020202020204" charset="0"/>
                <a:ea typeface="Roboto" panose="020B0604020202020204" charset="0"/>
              </a:rPr>
              <a:t>3. Checkout </a:t>
            </a:r>
          </a:p>
          <a:p>
            <a:pPr>
              <a:lnSpc>
                <a:spcPct val="200000"/>
              </a:lnSpc>
            </a:pPr>
            <a:r>
              <a:rPr lang="en-US" sz="1800" dirty="0">
                <a:latin typeface="Roboto" panose="020B0604020202020204" charset="0"/>
                <a:ea typeface="Roboto" panose="020B0604020202020204" charset="0"/>
              </a:rPr>
              <a:t>4. Purchase Page </a:t>
            </a:r>
          </a:p>
        </p:txBody>
      </p:sp>
      <p:pic>
        <p:nvPicPr>
          <p:cNvPr id="9" name="Picture 8">
            <a:extLst>
              <a:ext uri="{FF2B5EF4-FFF2-40B4-BE49-F238E27FC236}">
                <a16:creationId xmlns:a16="http://schemas.microsoft.com/office/drawing/2014/main" id="{5C0BB801-6BC4-4AEE-9B6E-5E33E9A7C961}"/>
              </a:ext>
            </a:extLst>
          </p:cNvPr>
          <p:cNvPicPr>
            <a:picLocks noChangeAspect="1"/>
          </p:cNvPicPr>
          <p:nvPr/>
        </p:nvPicPr>
        <p:blipFill rotWithShape="1">
          <a:blip r:embed="rId3"/>
          <a:srcRect t="9361"/>
          <a:stretch/>
        </p:blipFill>
        <p:spPr>
          <a:xfrm>
            <a:off x="544918" y="2571750"/>
            <a:ext cx="3541585" cy="1893924"/>
          </a:xfrm>
          <a:prstGeom prst="rect">
            <a:avLst/>
          </a:prstGeom>
        </p:spPr>
      </p:pic>
      <p:pic>
        <p:nvPicPr>
          <p:cNvPr id="10" name="Picture 9">
            <a:extLst>
              <a:ext uri="{FF2B5EF4-FFF2-40B4-BE49-F238E27FC236}">
                <a16:creationId xmlns:a16="http://schemas.microsoft.com/office/drawing/2014/main" id="{C52FF831-2AF2-4BB4-9A5E-C581EF575343}"/>
              </a:ext>
            </a:extLst>
          </p:cNvPr>
          <p:cNvPicPr>
            <a:picLocks noChangeAspect="1"/>
          </p:cNvPicPr>
          <p:nvPr/>
        </p:nvPicPr>
        <p:blipFill>
          <a:blip r:embed="rId4"/>
          <a:stretch>
            <a:fillRect/>
          </a:stretch>
        </p:blipFill>
        <p:spPr>
          <a:xfrm>
            <a:off x="4829839" y="2571749"/>
            <a:ext cx="3463556" cy="1893925"/>
          </a:xfrm>
          <a:prstGeom prst="rect">
            <a:avLst/>
          </a:prstGeom>
        </p:spPr>
      </p:pic>
    </p:spTree>
    <p:extLst>
      <p:ext uri="{BB962C8B-B14F-4D97-AF65-F5344CB8AC3E}">
        <p14:creationId xmlns:p14="http://schemas.microsoft.com/office/powerpoint/2010/main" val="3586448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562570" y="1277233"/>
            <a:ext cx="801886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2. </a:t>
            </a:r>
            <a:r>
              <a:rPr lang="en-US" sz="4800" dirty="0">
                <a:solidFill>
                  <a:schemeClr val="lt1"/>
                </a:solidFill>
                <a:latin typeface="Roboto Black"/>
                <a:ea typeface="Roboto Black"/>
                <a:cs typeface="Roboto Black"/>
                <a:sym typeface="Roboto Black"/>
              </a:rPr>
              <a:t>The User Journey</a:t>
            </a:r>
            <a:endParaRPr dirty="0"/>
          </a:p>
        </p:txBody>
      </p:sp>
    </p:spTree>
    <p:extLst>
      <p:ext uri="{BB962C8B-B14F-4D97-AF65-F5344CB8AC3E}">
        <p14:creationId xmlns:p14="http://schemas.microsoft.com/office/powerpoint/2010/main" val="179306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29310" y="294996"/>
            <a:ext cx="8520600" cy="837600"/>
          </a:xfrm>
          <a:prstGeom prst="rect">
            <a:avLst/>
          </a:prstGeom>
          <a:noFill/>
          <a:ln>
            <a:noFill/>
          </a:ln>
        </p:spPr>
        <p:txBody>
          <a:bodyPr spcFirstLastPara="1" wrap="square" lIns="91425" tIns="91425" rIns="91425" bIns="91425" anchor="b" anchorCtr="0">
            <a:noAutofit/>
          </a:bodyPr>
          <a:lstStyle/>
          <a:p>
            <a:pPr lvl="0"/>
            <a:r>
              <a:rPr lang="en" sz="2400" b="1" dirty="0">
                <a:solidFill>
                  <a:srgbClr val="295269"/>
                </a:solidFill>
                <a:latin typeface="Roboto"/>
                <a:ea typeface="Roboto"/>
                <a:cs typeface="Roboto"/>
                <a:sym typeface="Roboto"/>
              </a:rPr>
              <a:t>2.1 </a:t>
            </a:r>
            <a:r>
              <a:rPr lang="en-US" sz="2400" b="1" dirty="0">
                <a:solidFill>
                  <a:srgbClr val="295269"/>
                </a:solidFill>
                <a:latin typeface="Roboto"/>
                <a:ea typeface="Roboto"/>
                <a:cs typeface="Roboto"/>
                <a:sym typeface="Roboto"/>
              </a:rPr>
              <a:t>How many first touches is each campaign responsible for?</a:t>
            </a:r>
            <a:endParaRPr sz="2400" b="1" dirty="0">
              <a:solidFill>
                <a:srgbClr val="295269"/>
              </a:solidFill>
              <a:latin typeface="Roboto"/>
              <a:ea typeface="Roboto"/>
              <a:cs typeface="Roboto"/>
              <a:sym typeface="Roboto"/>
            </a:endParaRPr>
          </a:p>
        </p:txBody>
      </p:sp>
      <p:sp>
        <p:nvSpPr>
          <p:cNvPr id="3" name="TextBox 2">
            <a:extLst>
              <a:ext uri="{FF2B5EF4-FFF2-40B4-BE49-F238E27FC236}">
                <a16:creationId xmlns:a16="http://schemas.microsoft.com/office/drawing/2014/main" id="{07339D6E-66FD-4101-A902-2BCAAC5EC9C4}"/>
              </a:ext>
            </a:extLst>
          </p:cNvPr>
          <p:cNvSpPr txBox="1"/>
          <p:nvPr/>
        </p:nvSpPr>
        <p:spPr>
          <a:xfrm>
            <a:off x="129310" y="1132596"/>
            <a:ext cx="4230039" cy="36317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800" dirty="0">
                <a:latin typeface="Roboto"/>
                <a:ea typeface="Roboto"/>
                <a:cs typeface="Roboto"/>
                <a:sym typeface="Roboto"/>
              </a:rPr>
              <a:t>Interview with cool t-shirts founder is responsible for </a:t>
            </a:r>
            <a:r>
              <a:rPr lang="en-US" sz="1800" b="1" dirty="0">
                <a:latin typeface="Roboto"/>
                <a:ea typeface="Roboto"/>
                <a:cs typeface="Roboto"/>
                <a:sym typeface="Roboto"/>
              </a:rPr>
              <a:t>622</a:t>
            </a:r>
            <a:r>
              <a:rPr lang="en-US" sz="1800" dirty="0">
                <a:latin typeface="Roboto"/>
                <a:ea typeface="Roboto"/>
                <a:cs typeface="Roboto"/>
                <a:sym typeface="Roboto"/>
              </a:rPr>
              <a:t> first touches</a:t>
            </a:r>
          </a:p>
          <a:p>
            <a:pPr marL="285750" indent="-285750">
              <a:lnSpc>
                <a:spcPct val="150000"/>
              </a:lnSpc>
              <a:buFont typeface="Arial" panose="020B0604020202020204" pitchFamily="34" charset="0"/>
              <a:buChar char="•"/>
            </a:pPr>
            <a:r>
              <a:rPr lang="en-US" sz="1800" dirty="0">
                <a:latin typeface="Roboto"/>
                <a:ea typeface="Roboto"/>
                <a:cs typeface="Roboto"/>
                <a:sym typeface="Roboto"/>
              </a:rPr>
              <a:t>Getting to know cool t-shirts is responsible for </a:t>
            </a:r>
            <a:r>
              <a:rPr lang="en-US" sz="1800" b="1" dirty="0">
                <a:latin typeface="Roboto"/>
                <a:ea typeface="Roboto"/>
                <a:cs typeface="Roboto"/>
                <a:sym typeface="Roboto"/>
              </a:rPr>
              <a:t>612</a:t>
            </a:r>
            <a:r>
              <a:rPr lang="en-US" sz="1800" dirty="0">
                <a:latin typeface="Roboto"/>
                <a:ea typeface="Roboto"/>
                <a:cs typeface="Roboto"/>
                <a:sym typeface="Roboto"/>
              </a:rPr>
              <a:t> first touches</a:t>
            </a:r>
          </a:p>
          <a:p>
            <a:pPr marL="285750" indent="-285750">
              <a:lnSpc>
                <a:spcPct val="150000"/>
              </a:lnSpc>
              <a:buFont typeface="Arial" panose="020B0604020202020204" pitchFamily="34" charset="0"/>
              <a:buChar char="•"/>
            </a:pPr>
            <a:r>
              <a:rPr lang="en-US" sz="1800" dirty="0">
                <a:latin typeface="Roboto"/>
                <a:ea typeface="Roboto"/>
                <a:cs typeface="Roboto"/>
                <a:sym typeface="Roboto"/>
              </a:rPr>
              <a:t>Ten crazy cool t-shirt facts is responsible for </a:t>
            </a:r>
            <a:r>
              <a:rPr lang="en-US" sz="1800" b="1" dirty="0">
                <a:latin typeface="Roboto"/>
                <a:ea typeface="Roboto"/>
                <a:cs typeface="Roboto"/>
                <a:sym typeface="Roboto"/>
              </a:rPr>
              <a:t>576</a:t>
            </a:r>
            <a:r>
              <a:rPr lang="en-US" sz="1800" dirty="0">
                <a:latin typeface="Roboto"/>
                <a:ea typeface="Roboto"/>
                <a:cs typeface="Roboto"/>
                <a:sym typeface="Roboto"/>
              </a:rPr>
              <a:t> first touches</a:t>
            </a:r>
          </a:p>
          <a:p>
            <a:pPr marL="285750" indent="-285750">
              <a:lnSpc>
                <a:spcPct val="150000"/>
              </a:lnSpc>
              <a:buFont typeface="Arial" panose="020B0604020202020204" pitchFamily="34" charset="0"/>
              <a:buChar char="•"/>
            </a:pPr>
            <a:r>
              <a:rPr lang="en-US" sz="1800" dirty="0">
                <a:latin typeface="Roboto"/>
                <a:ea typeface="Roboto"/>
                <a:cs typeface="Roboto"/>
                <a:sym typeface="Roboto"/>
              </a:rPr>
              <a:t>Cool t-shirts search is responsible for </a:t>
            </a:r>
            <a:r>
              <a:rPr lang="en-US" sz="1800" b="1" dirty="0">
                <a:latin typeface="Roboto"/>
                <a:ea typeface="Roboto"/>
                <a:cs typeface="Roboto"/>
                <a:sym typeface="Roboto"/>
              </a:rPr>
              <a:t>169</a:t>
            </a:r>
            <a:r>
              <a:rPr lang="en-US" sz="1800" dirty="0">
                <a:latin typeface="Roboto"/>
                <a:ea typeface="Roboto"/>
                <a:cs typeface="Roboto"/>
                <a:sym typeface="Roboto"/>
              </a:rPr>
              <a:t> first touches</a:t>
            </a:r>
          </a:p>
          <a:p>
            <a:endParaRPr lang="en-US" dirty="0"/>
          </a:p>
        </p:txBody>
      </p:sp>
      <p:sp>
        <p:nvSpPr>
          <p:cNvPr id="7" name="Text Placeholder 6">
            <a:extLst>
              <a:ext uri="{FF2B5EF4-FFF2-40B4-BE49-F238E27FC236}">
                <a16:creationId xmlns:a16="http://schemas.microsoft.com/office/drawing/2014/main" id="{0A3C006C-14D1-4AE4-963C-92FBB80DF95D}"/>
              </a:ext>
            </a:extLst>
          </p:cNvPr>
          <p:cNvSpPr>
            <a:spLocks noGrp="1"/>
          </p:cNvSpPr>
          <p:nvPr>
            <p:ph type="body" idx="2"/>
          </p:nvPr>
        </p:nvSpPr>
        <p:spPr>
          <a:xfrm>
            <a:off x="4784653" y="1068330"/>
            <a:ext cx="3999900" cy="3696029"/>
          </a:xfrm>
          <a:solidFill>
            <a:schemeClr val="accent2">
              <a:lumMod val="25000"/>
              <a:lumOff val="75000"/>
            </a:schemeClr>
          </a:solidFill>
          <a:ln>
            <a:solidFill>
              <a:schemeClr val="tx2">
                <a:lumMod val="50000"/>
              </a:schemeClr>
            </a:solidFill>
          </a:ln>
        </p:spPr>
        <p:txBody>
          <a:bodyPr/>
          <a:lstStyle/>
          <a:p>
            <a:pPr marL="139700" indent="0">
              <a:buNone/>
            </a:pPr>
            <a:r>
              <a:rPr lang="en-US" sz="1000" dirty="0"/>
              <a:t>WITH </a:t>
            </a:r>
            <a:r>
              <a:rPr lang="en-US" sz="1000" dirty="0" err="1"/>
              <a:t>first_touch</a:t>
            </a:r>
            <a:r>
              <a:rPr lang="en-US" sz="1000" dirty="0"/>
              <a:t> AS (</a:t>
            </a:r>
          </a:p>
          <a:p>
            <a:pPr marL="139700" indent="0">
              <a:buNone/>
            </a:pPr>
            <a:r>
              <a:rPr lang="en-US" sz="1000" dirty="0"/>
              <a:t>	SELECT </a:t>
            </a:r>
            <a:r>
              <a:rPr lang="en-US" sz="1000" dirty="0" err="1"/>
              <a:t>user_id</a:t>
            </a:r>
            <a:r>
              <a:rPr lang="en-US" sz="1000" dirty="0"/>
              <a:t>, MIN(timestamp) as </a:t>
            </a:r>
            <a:r>
              <a:rPr lang="en-US" sz="1000" dirty="0" err="1"/>
              <a:t>first_touch_at</a:t>
            </a:r>
            <a:endParaRPr lang="en-US" sz="1000" dirty="0"/>
          </a:p>
          <a:p>
            <a:pPr marL="139700" indent="0">
              <a:buNone/>
            </a:pPr>
            <a:r>
              <a:rPr lang="en-US" sz="1000" dirty="0"/>
              <a:t>	FROM </a:t>
            </a:r>
            <a:r>
              <a:rPr lang="en-US" sz="1000" dirty="0" err="1"/>
              <a:t>page_visits</a:t>
            </a:r>
            <a:endParaRPr lang="en-US" sz="1000" dirty="0"/>
          </a:p>
          <a:p>
            <a:pPr marL="139700" indent="0">
              <a:buNone/>
            </a:pPr>
            <a:r>
              <a:rPr lang="en-US" sz="1000" dirty="0"/>
              <a:t>	GROUP BY </a:t>
            </a:r>
            <a:r>
              <a:rPr lang="en-US" sz="1000" dirty="0" err="1"/>
              <a:t>user_id</a:t>
            </a:r>
            <a:r>
              <a:rPr lang="en-US" sz="1000" dirty="0"/>
              <a:t>),</a:t>
            </a:r>
          </a:p>
          <a:p>
            <a:pPr marL="139700" indent="0">
              <a:buNone/>
            </a:pPr>
            <a:r>
              <a:rPr lang="en-US" sz="1000" dirty="0" err="1"/>
              <a:t>ft_attr</a:t>
            </a:r>
            <a:r>
              <a:rPr lang="en-US" sz="1000" dirty="0"/>
              <a:t> AS (</a:t>
            </a:r>
          </a:p>
          <a:p>
            <a:pPr marL="139700" indent="0">
              <a:buNone/>
            </a:pPr>
            <a:r>
              <a:rPr lang="en-US" sz="1000" dirty="0"/>
              <a:t>  SELECT </a:t>
            </a:r>
            <a:r>
              <a:rPr lang="en-US" sz="1000" dirty="0" err="1"/>
              <a:t>ft.user_id</a:t>
            </a:r>
            <a:r>
              <a:rPr lang="en-US" sz="1000" dirty="0"/>
              <a:t>,</a:t>
            </a:r>
          </a:p>
          <a:p>
            <a:pPr marL="139700" indent="0">
              <a:buNone/>
            </a:pPr>
            <a:r>
              <a:rPr lang="en-US" sz="1000" dirty="0"/>
              <a:t>         </a:t>
            </a:r>
            <a:r>
              <a:rPr lang="en-US" sz="1000" dirty="0" err="1"/>
              <a:t>ft.first_touch_at</a:t>
            </a:r>
            <a:r>
              <a:rPr lang="en-US" sz="1000" dirty="0"/>
              <a:t>,</a:t>
            </a:r>
          </a:p>
          <a:p>
            <a:pPr marL="139700" indent="0">
              <a:buNone/>
            </a:pPr>
            <a:r>
              <a:rPr lang="en-US" sz="1000" dirty="0"/>
              <a:t>         </a:t>
            </a:r>
            <a:r>
              <a:rPr lang="en-US" sz="1000" dirty="0" err="1"/>
              <a:t>pv.utm_source</a:t>
            </a:r>
            <a:r>
              <a:rPr lang="en-US" sz="1000" dirty="0"/>
              <a:t>,</a:t>
            </a:r>
          </a:p>
          <a:p>
            <a:pPr marL="139700" indent="0">
              <a:buNone/>
            </a:pPr>
            <a:r>
              <a:rPr lang="en-US" sz="1000" dirty="0"/>
              <a:t>         </a:t>
            </a:r>
            <a:r>
              <a:rPr lang="en-US" sz="1000" dirty="0" err="1"/>
              <a:t>pv.utm_campaign</a:t>
            </a:r>
            <a:endParaRPr lang="en-US" sz="1000" dirty="0"/>
          </a:p>
          <a:p>
            <a:pPr marL="139700" indent="0">
              <a:buNone/>
            </a:pPr>
            <a:r>
              <a:rPr lang="en-US" sz="1000" dirty="0"/>
              <a:t>  FROM </a:t>
            </a:r>
            <a:r>
              <a:rPr lang="en-US" sz="1000" dirty="0" err="1"/>
              <a:t>first_touch</a:t>
            </a:r>
            <a:r>
              <a:rPr lang="en-US" sz="1000" dirty="0"/>
              <a:t> ft</a:t>
            </a:r>
          </a:p>
          <a:p>
            <a:pPr marL="139700" indent="0">
              <a:buNone/>
            </a:pPr>
            <a:r>
              <a:rPr lang="en-US" sz="1000" dirty="0"/>
              <a:t>  JOIN </a:t>
            </a:r>
            <a:r>
              <a:rPr lang="en-US" sz="1000" dirty="0" err="1"/>
              <a:t>page_visits</a:t>
            </a:r>
            <a:r>
              <a:rPr lang="en-US" sz="1000" dirty="0"/>
              <a:t> </a:t>
            </a:r>
            <a:r>
              <a:rPr lang="en-US" sz="1000" dirty="0" err="1"/>
              <a:t>pv</a:t>
            </a:r>
            <a:endParaRPr lang="en-US" sz="1000" dirty="0"/>
          </a:p>
          <a:p>
            <a:pPr marL="139700" indent="0">
              <a:buNone/>
            </a:pPr>
            <a:r>
              <a:rPr lang="en-US" sz="1000" dirty="0"/>
              <a:t>    ON </a:t>
            </a:r>
            <a:r>
              <a:rPr lang="en-US" sz="1000" dirty="0" err="1"/>
              <a:t>ft.user_id</a:t>
            </a:r>
            <a:r>
              <a:rPr lang="en-US" sz="1000" dirty="0"/>
              <a:t> = </a:t>
            </a:r>
            <a:r>
              <a:rPr lang="en-US" sz="1000" dirty="0" err="1"/>
              <a:t>pv.user_id</a:t>
            </a:r>
            <a:endParaRPr lang="en-US" sz="1000" dirty="0"/>
          </a:p>
          <a:p>
            <a:pPr marL="139700" indent="0">
              <a:buNone/>
            </a:pPr>
            <a:r>
              <a:rPr lang="en-US" sz="1000" dirty="0"/>
              <a:t>    AND </a:t>
            </a:r>
            <a:r>
              <a:rPr lang="en-US" sz="1000" dirty="0" err="1"/>
              <a:t>ft.first_touch_at</a:t>
            </a:r>
            <a:r>
              <a:rPr lang="en-US" sz="1000" dirty="0"/>
              <a:t> = </a:t>
            </a:r>
            <a:r>
              <a:rPr lang="en-US" sz="1000" dirty="0" err="1"/>
              <a:t>pv.timestamp</a:t>
            </a:r>
            <a:endParaRPr lang="en-US" sz="1000" dirty="0"/>
          </a:p>
          <a:p>
            <a:pPr marL="139700" indent="0">
              <a:buNone/>
            </a:pPr>
            <a:r>
              <a:rPr lang="en-US" sz="1000" dirty="0"/>
              <a:t>)</a:t>
            </a:r>
          </a:p>
          <a:p>
            <a:pPr marL="139700" indent="0">
              <a:buNone/>
            </a:pPr>
            <a:r>
              <a:rPr lang="en-US" sz="1000" dirty="0"/>
              <a:t>SELECT </a:t>
            </a:r>
            <a:r>
              <a:rPr lang="en-US" sz="1000" dirty="0" err="1"/>
              <a:t>ft_attr.utm_source</a:t>
            </a:r>
            <a:r>
              <a:rPr lang="en-US" sz="1000" dirty="0"/>
              <a:t> as 'source',</a:t>
            </a:r>
          </a:p>
          <a:p>
            <a:pPr marL="139700" indent="0">
              <a:buNone/>
            </a:pPr>
            <a:r>
              <a:rPr lang="en-US" sz="1000" dirty="0"/>
              <a:t>       </a:t>
            </a:r>
            <a:r>
              <a:rPr lang="en-US" sz="1000" dirty="0" err="1"/>
              <a:t>ft_attr.utm_campaign</a:t>
            </a:r>
            <a:r>
              <a:rPr lang="en-US" sz="1000" dirty="0"/>
              <a:t> as 'campaign',</a:t>
            </a:r>
          </a:p>
          <a:p>
            <a:pPr marL="139700" indent="0">
              <a:buNone/>
            </a:pPr>
            <a:r>
              <a:rPr lang="en-US" sz="1000" dirty="0"/>
              <a:t>       COUNT(*)</a:t>
            </a:r>
          </a:p>
          <a:p>
            <a:pPr marL="139700" indent="0">
              <a:buNone/>
            </a:pPr>
            <a:r>
              <a:rPr lang="en-US" sz="1000" dirty="0"/>
              <a:t>FROM </a:t>
            </a:r>
            <a:r>
              <a:rPr lang="en-US" sz="1000" dirty="0" err="1"/>
              <a:t>ft_attr</a:t>
            </a:r>
            <a:endParaRPr lang="en-US" sz="1000" dirty="0"/>
          </a:p>
          <a:p>
            <a:pPr marL="139700" indent="0">
              <a:buNone/>
            </a:pPr>
            <a:r>
              <a:rPr lang="en-US" sz="1000" dirty="0"/>
              <a:t>GROUP BY 1, 2</a:t>
            </a:r>
          </a:p>
          <a:p>
            <a:pPr marL="139700" indent="0">
              <a:buNone/>
            </a:pPr>
            <a:r>
              <a:rPr lang="en-US" sz="1000" dirty="0"/>
              <a:t>ORDER BY 3 DESC;</a:t>
            </a:r>
          </a:p>
        </p:txBody>
      </p:sp>
    </p:spTree>
    <p:extLst>
      <p:ext uri="{BB962C8B-B14F-4D97-AF65-F5344CB8AC3E}">
        <p14:creationId xmlns:p14="http://schemas.microsoft.com/office/powerpoint/2010/main" val="3127358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08045" y="195267"/>
            <a:ext cx="8520600" cy="837600"/>
          </a:xfrm>
          <a:prstGeom prst="rect">
            <a:avLst/>
          </a:prstGeom>
          <a:noFill/>
          <a:ln>
            <a:noFill/>
          </a:ln>
        </p:spPr>
        <p:txBody>
          <a:bodyPr spcFirstLastPara="1" wrap="square" lIns="91425" tIns="91425" rIns="91425" bIns="91425" anchor="b" anchorCtr="0">
            <a:noAutofit/>
          </a:bodyPr>
          <a:lstStyle/>
          <a:p>
            <a:pPr lvl="0"/>
            <a:r>
              <a:rPr lang="en" sz="2400" b="1" dirty="0">
                <a:solidFill>
                  <a:srgbClr val="295269"/>
                </a:solidFill>
                <a:latin typeface="Roboto"/>
                <a:ea typeface="Roboto"/>
                <a:cs typeface="Roboto"/>
                <a:sym typeface="Roboto"/>
              </a:rPr>
              <a:t>2.2 </a:t>
            </a:r>
            <a:r>
              <a:rPr lang="en-US" sz="2400" b="1" dirty="0">
                <a:solidFill>
                  <a:srgbClr val="295269"/>
                </a:solidFill>
                <a:latin typeface="Roboto"/>
                <a:ea typeface="Roboto"/>
                <a:cs typeface="Roboto"/>
                <a:sym typeface="Roboto"/>
              </a:rPr>
              <a:t>How many last touches is each campaign responsible for?</a:t>
            </a:r>
            <a:endParaRPr sz="2400" b="1" dirty="0">
              <a:solidFill>
                <a:srgbClr val="295269"/>
              </a:solidFill>
              <a:latin typeface="Roboto"/>
              <a:ea typeface="Roboto"/>
              <a:cs typeface="Roboto"/>
              <a:sym typeface="Roboto"/>
            </a:endParaRPr>
          </a:p>
        </p:txBody>
      </p:sp>
      <p:sp>
        <p:nvSpPr>
          <p:cNvPr id="3" name="TextBox 2">
            <a:extLst>
              <a:ext uri="{FF2B5EF4-FFF2-40B4-BE49-F238E27FC236}">
                <a16:creationId xmlns:a16="http://schemas.microsoft.com/office/drawing/2014/main" id="{07339D6E-66FD-4101-A902-2BCAAC5EC9C4}"/>
              </a:ext>
            </a:extLst>
          </p:cNvPr>
          <p:cNvSpPr txBox="1"/>
          <p:nvPr/>
        </p:nvSpPr>
        <p:spPr>
          <a:xfrm>
            <a:off x="108045" y="900971"/>
            <a:ext cx="4772299" cy="41857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Roboto"/>
                <a:ea typeface="Roboto"/>
                <a:cs typeface="Roboto"/>
                <a:sym typeface="Roboto"/>
              </a:rPr>
              <a:t>Interview with cool t-shirts founder is responsible for </a:t>
            </a:r>
            <a:r>
              <a:rPr lang="en-US" b="1" dirty="0">
                <a:latin typeface="Roboto"/>
                <a:ea typeface="Roboto"/>
                <a:cs typeface="Roboto"/>
                <a:sym typeface="Roboto"/>
              </a:rPr>
              <a:t>184</a:t>
            </a:r>
            <a:r>
              <a:rPr lang="en-US" dirty="0">
                <a:latin typeface="Roboto"/>
                <a:ea typeface="Roboto"/>
                <a:cs typeface="Roboto"/>
                <a:sym typeface="Roboto"/>
              </a:rPr>
              <a:t> last touches</a:t>
            </a:r>
          </a:p>
          <a:p>
            <a:pPr marL="285750" indent="-285750">
              <a:lnSpc>
                <a:spcPct val="150000"/>
              </a:lnSpc>
              <a:buFont typeface="Arial" panose="020B0604020202020204" pitchFamily="34" charset="0"/>
              <a:buChar char="•"/>
            </a:pPr>
            <a:r>
              <a:rPr lang="en-US" dirty="0">
                <a:latin typeface="Roboto"/>
                <a:ea typeface="Roboto"/>
                <a:cs typeface="Roboto"/>
                <a:sym typeface="Roboto"/>
              </a:rPr>
              <a:t>Getting to know cool t-shirts is responsible for </a:t>
            </a:r>
            <a:r>
              <a:rPr lang="en-US" b="1" dirty="0">
                <a:latin typeface="Roboto"/>
                <a:ea typeface="Roboto"/>
                <a:cs typeface="Roboto"/>
                <a:sym typeface="Roboto"/>
              </a:rPr>
              <a:t>232</a:t>
            </a:r>
            <a:r>
              <a:rPr lang="en-US" dirty="0">
                <a:latin typeface="Roboto"/>
                <a:ea typeface="Roboto"/>
                <a:cs typeface="Roboto"/>
                <a:sym typeface="Roboto"/>
              </a:rPr>
              <a:t> last touches</a:t>
            </a:r>
          </a:p>
          <a:p>
            <a:pPr marL="285750" indent="-285750">
              <a:lnSpc>
                <a:spcPct val="150000"/>
              </a:lnSpc>
              <a:buFont typeface="Arial" panose="020B0604020202020204" pitchFamily="34" charset="0"/>
              <a:buChar char="•"/>
            </a:pPr>
            <a:r>
              <a:rPr lang="en-US" dirty="0">
                <a:latin typeface="Roboto"/>
                <a:ea typeface="Roboto"/>
                <a:cs typeface="Roboto"/>
                <a:sym typeface="Roboto"/>
              </a:rPr>
              <a:t>Ten crazy cool t-shirt facts is responsible for </a:t>
            </a:r>
            <a:r>
              <a:rPr lang="en-US" b="1" dirty="0">
                <a:latin typeface="Roboto"/>
                <a:ea typeface="Roboto"/>
                <a:cs typeface="Roboto"/>
                <a:sym typeface="Roboto"/>
              </a:rPr>
              <a:t>190</a:t>
            </a:r>
            <a:r>
              <a:rPr lang="en-US" dirty="0">
                <a:latin typeface="Roboto"/>
                <a:ea typeface="Roboto"/>
                <a:cs typeface="Roboto"/>
                <a:sym typeface="Roboto"/>
              </a:rPr>
              <a:t> last touches</a:t>
            </a:r>
          </a:p>
          <a:p>
            <a:pPr marL="285750" indent="-285750">
              <a:lnSpc>
                <a:spcPct val="150000"/>
              </a:lnSpc>
              <a:buFont typeface="Arial" panose="020B0604020202020204" pitchFamily="34" charset="0"/>
              <a:buChar char="•"/>
            </a:pPr>
            <a:r>
              <a:rPr lang="en-US" dirty="0">
                <a:latin typeface="Roboto"/>
                <a:ea typeface="Roboto"/>
                <a:cs typeface="Roboto"/>
                <a:sym typeface="Roboto"/>
              </a:rPr>
              <a:t>Cool t-shirts search is responsible for </a:t>
            </a:r>
            <a:r>
              <a:rPr lang="en-US" b="1" dirty="0">
                <a:latin typeface="Roboto"/>
                <a:ea typeface="Roboto"/>
                <a:cs typeface="Roboto"/>
                <a:sym typeface="Roboto"/>
              </a:rPr>
              <a:t>60</a:t>
            </a:r>
            <a:r>
              <a:rPr lang="en-US" dirty="0">
                <a:latin typeface="Roboto"/>
                <a:ea typeface="Roboto"/>
                <a:cs typeface="Roboto"/>
                <a:sym typeface="Roboto"/>
              </a:rPr>
              <a:t> last touches</a:t>
            </a:r>
          </a:p>
          <a:p>
            <a:pPr marL="285750" indent="-285750">
              <a:lnSpc>
                <a:spcPct val="150000"/>
              </a:lnSpc>
              <a:buFont typeface="Arial" panose="020B0604020202020204" pitchFamily="34" charset="0"/>
              <a:buChar char="•"/>
            </a:pPr>
            <a:r>
              <a:rPr lang="en-US" dirty="0">
                <a:latin typeface="Roboto"/>
                <a:ea typeface="Roboto"/>
                <a:cs typeface="Roboto"/>
                <a:sym typeface="Roboto"/>
              </a:rPr>
              <a:t>Weekly newsletter is responsible for </a:t>
            </a:r>
            <a:r>
              <a:rPr lang="en-US" b="1" dirty="0">
                <a:latin typeface="Roboto"/>
                <a:ea typeface="Roboto"/>
                <a:cs typeface="Roboto"/>
                <a:sym typeface="Roboto"/>
              </a:rPr>
              <a:t>447</a:t>
            </a:r>
            <a:r>
              <a:rPr lang="en-US" dirty="0">
                <a:latin typeface="Roboto"/>
                <a:ea typeface="Roboto"/>
                <a:cs typeface="Roboto"/>
                <a:sym typeface="Roboto"/>
              </a:rPr>
              <a:t> last touches</a:t>
            </a:r>
          </a:p>
          <a:p>
            <a:pPr marL="285750" indent="-285750">
              <a:lnSpc>
                <a:spcPct val="150000"/>
              </a:lnSpc>
              <a:buFont typeface="Arial" panose="020B0604020202020204" pitchFamily="34" charset="0"/>
              <a:buChar char="•"/>
            </a:pPr>
            <a:r>
              <a:rPr lang="en-US" dirty="0">
                <a:latin typeface="Roboto"/>
                <a:ea typeface="Roboto"/>
                <a:cs typeface="Roboto"/>
                <a:sym typeface="Roboto"/>
              </a:rPr>
              <a:t>Retargeting ad is responsible for </a:t>
            </a:r>
            <a:r>
              <a:rPr lang="en-US" b="1" dirty="0">
                <a:latin typeface="Roboto"/>
                <a:ea typeface="Roboto"/>
                <a:cs typeface="Roboto"/>
                <a:sym typeface="Roboto"/>
              </a:rPr>
              <a:t>443</a:t>
            </a:r>
            <a:r>
              <a:rPr lang="en-US" dirty="0">
                <a:latin typeface="Roboto"/>
                <a:ea typeface="Roboto"/>
                <a:cs typeface="Roboto"/>
                <a:sym typeface="Roboto"/>
              </a:rPr>
              <a:t> last touches</a:t>
            </a:r>
          </a:p>
          <a:p>
            <a:pPr marL="285750" indent="-285750">
              <a:lnSpc>
                <a:spcPct val="150000"/>
              </a:lnSpc>
              <a:buFont typeface="Arial" panose="020B0604020202020204" pitchFamily="34" charset="0"/>
              <a:buChar char="•"/>
            </a:pPr>
            <a:r>
              <a:rPr lang="en-US" dirty="0">
                <a:latin typeface="Roboto"/>
                <a:ea typeface="Roboto"/>
                <a:cs typeface="Roboto"/>
                <a:sym typeface="Roboto"/>
              </a:rPr>
              <a:t>Retargeting campaign is responsible for </a:t>
            </a:r>
            <a:r>
              <a:rPr lang="en-US" b="1" dirty="0">
                <a:latin typeface="Roboto"/>
                <a:ea typeface="Roboto"/>
                <a:cs typeface="Roboto"/>
                <a:sym typeface="Roboto"/>
              </a:rPr>
              <a:t>245</a:t>
            </a:r>
            <a:r>
              <a:rPr lang="en-US" dirty="0">
                <a:latin typeface="Roboto"/>
                <a:ea typeface="Roboto"/>
                <a:cs typeface="Roboto"/>
                <a:sym typeface="Roboto"/>
              </a:rPr>
              <a:t> last touches</a:t>
            </a:r>
          </a:p>
          <a:p>
            <a:pPr marL="285750" indent="-285750">
              <a:lnSpc>
                <a:spcPct val="150000"/>
              </a:lnSpc>
              <a:buFont typeface="Arial" panose="020B0604020202020204" pitchFamily="34" charset="0"/>
              <a:buChar char="•"/>
            </a:pPr>
            <a:r>
              <a:rPr lang="en-US" dirty="0">
                <a:latin typeface="Roboto"/>
                <a:ea typeface="Roboto"/>
                <a:cs typeface="Roboto"/>
                <a:sym typeface="Roboto"/>
              </a:rPr>
              <a:t>Paid search is responsible for </a:t>
            </a:r>
            <a:r>
              <a:rPr lang="en-US" b="1" dirty="0">
                <a:latin typeface="Roboto"/>
                <a:ea typeface="Roboto"/>
                <a:cs typeface="Roboto"/>
                <a:sym typeface="Roboto"/>
              </a:rPr>
              <a:t>178</a:t>
            </a:r>
            <a:r>
              <a:rPr lang="en-US" dirty="0">
                <a:latin typeface="Roboto"/>
                <a:ea typeface="Roboto"/>
                <a:cs typeface="Roboto"/>
                <a:sym typeface="Roboto"/>
              </a:rPr>
              <a:t> last touches</a:t>
            </a:r>
          </a:p>
          <a:p>
            <a:endParaRPr lang="en-US" dirty="0"/>
          </a:p>
        </p:txBody>
      </p:sp>
      <p:sp>
        <p:nvSpPr>
          <p:cNvPr id="2" name="TextBox 1">
            <a:extLst>
              <a:ext uri="{FF2B5EF4-FFF2-40B4-BE49-F238E27FC236}">
                <a16:creationId xmlns:a16="http://schemas.microsoft.com/office/drawing/2014/main" id="{25F4CA55-3782-4AB3-8C71-5528E7D35C8B}"/>
              </a:ext>
            </a:extLst>
          </p:cNvPr>
          <p:cNvSpPr txBox="1"/>
          <p:nvPr/>
        </p:nvSpPr>
        <p:spPr>
          <a:xfrm>
            <a:off x="5183696" y="881215"/>
            <a:ext cx="3444949" cy="3970318"/>
          </a:xfrm>
          <a:prstGeom prst="rect">
            <a:avLst/>
          </a:prstGeom>
          <a:solidFill>
            <a:schemeClr val="accent2">
              <a:lumMod val="25000"/>
              <a:lumOff val="75000"/>
            </a:schemeClr>
          </a:solidFill>
          <a:ln>
            <a:solidFill>
              <a:schemeClr val="tx2">
                <a:lumMod val="50000"/>
              </a:schemeClr>
            </a:solidFill>
          </a:ln>
        </p:spPr>
        <p:txBody>
          <a:bodyPr wrap="square" rtlCol="0">
            <a:spAutoFit/>
          </a:bodyPr>
          <a:lstStyle/>
          <a:p>
            <a:r>
              <a:rPr lang="en-US" sz="1200" dirty="0">
                <a:solidFill>
                  <a:schemeClr val="tx1">
                    <a:lumMod val="65000"/>
                    <a:lumOff val="35000"/>
                  </a:schemeClr>
                </a:solidFill>
              </a:rPr>
              <a:t>WITH </a:t>
            </a:r>
            <a:r>
              <a:rPr lang="en-US" sz="1200" dirty="0" err="1">
                <a:solidFill>
                  <a:schemeClr val="tx1">
                    <a:lumMod val="65000"/>
                    <a:lumOff val="35000"/>
                  </a:schemeClr>
                </a:solidFill>
              </a:rPr>
              <a:t>last_touch</a:t>
            </a:r>
            <a:r>
              <a:rPr lang="en-US" sz="1200" dirty="0">
                <a:solidFill>
                  <a:schemeClr val="tx1">
                    <a:lumMod val="65000"/>
                    <a:lumOff val="35000"/>
                  </a:schemeClr>
                </a:solidFill>
              </a:rPr>
              <a:t> AS (</a:t>
            </a:r>
          </a:p>
          <a:p>
            <a:r>
              <a:rPr lang="en-US" sz="1200" dirty="0">
                <a:solidFill>
                  <a:schemeClr val="tx1">
                    <a:lumMod val="65000"/>
                    <a:lumOff val="35000"/>
                  </a:schemeClr>
                </a:solidFill>
              </a:rPr>
              <a:t>	SELECT </a:t>
            </a:r>
            <a:r>
              <a:rPr lang="en-US" sz="1200" dirty="0" err="1">
                <a:solidFill>
                  <a:schemeClr val="tx1">
                    <a:lumMod val="65000"/>
                    <a:lumOff val="35000"/>
                  </a:schemeClr>
                </a:solidFill>
              </a:rPr>
              <a:t>user_id</a:t>
            </a:r>
            <a:r>
              <a:rPr lang="en-US" sz="1200" dirty="0">
                <a:solidFill>
                  <a:schemeClr val="tx1">
                    <a:lumMod val="65000"/>
                    <a:lumOff val="35000"/>
                  </a:schemeClr>
                </a:solidFill>
              </a:rPr>
              <a:t>, MAX(timestamp) as </a:t>
            </a:r>
            <a:r>
              <a:rPr lang="en-US" sz="1200" dirty="0" err="1">
                <a:solidFill>
                  <a:schemeClr val="tx1">
                    <a:lumMod val="65000"/>
                    <a:lumOff val="35000"/>
                  </a:schemeClr>
                </a:solidFill>
              </a:rPr>
              <a:t>last_touch_at</a:t>
            </a:r>
            <a:endParaRPr lang="en-US" sz="1200" dirty="0">
              <a:solidFill>
                <a:schemeClr val="tx1">
                  <a:lumMod val="65000"/>
                  <a:lumOff val="35000"/>
                </a:schemeClr>
              </a:solidFill>
            </a:endParaRPr>
          </a:p>
          <a:p>
            <a:r>
              <a:rPr lang="en-US" sz="1200" dirty="0">
                <a:solidFill>
                  <a:schemeClr val="tx1">
                    <a:lumMod val="65000"/>
                    <a:lumOff val="35000"/>
                  </a:schemeClr>
                </a:solidFill>
              </a:rPr>
              <a:t>	FROM </a:t>
            </a:r>
            <a:r>
              <a:rPr lang="en-US" sz="1200" dirty="0" err="1">
                <a:solidFill>
                  <a:schemeClr val="tx1">
                    <a:lumMod val="65000"/>
                    <a:lumOff val="35000"/>
                  </a:schemeClr>
                </a:solidFill>
              </a:rPr>
              <a:t>page_visits</a:t>
            </a:r>
            <a:endParaRPr lang="en-US" sz="1200" dirty="0">
              <a:solidFill>
                <a:schemeClr val="tx1">
                  <a:lumMod val="65000"/>
                  <a:lumOff val="35000"/>
                </a:schemeClr>
              </a:solidFill>
            </a:endParaRPr>
          </a:p>
          <a:p>
            <a:r>
              <a:rPr lang="en-US" sz="1200" dirty="0">
                <a:solidFill>
                  <a:schemeClr val="tx1">
                    <a:lumMod val="65000"/>
                    <a:lumOff val="35000"/>
                  </a:schemeClr>
                </a:solidFill>
              </a:rPr>
              <a:t>	GROUP BY </a:t>
            </a:r>
            <a:r>
              <a:rPr lang="en-US" sz="1200" dirty="0" err="1">
                <a:solidFill>
                  <a:schemeClr val="tx1">
                    <a:lumMod val="65000"/>
                    <a:lumOff val="35000"/>
                  </a:schemeClr>
                </a:solidFill>
              </a:rPr>
              <a:t>user_id</a:t>
            </a:r>
            <a:r>
              <a:rPr lang="en-US" sz="1200" dirty="0">
                <a:solidFill>
                  <a:schemeClr val="tx1">
                    <a:lumMod val="65000"/>
                    <a:lumOff val="35000"/>
                  </a:schemeClr>
                </a:solidFill>
              </a:rPr>
              <a:t>),</a:t>
            </a:r>
          </a:p>
          <a:p>
            <a:r>
              <a:rPr lang="en-US" sz="1200" dirty="0" err="1">
                <a:solidFill>
                  <a:schemeClr val="tx1">
                    <a:lumMod val="65000"/>
                    <a:lumOff val="35000"/>
                  </a:schemeClr>
                </a:solidFill>
              </a:rPr>
              <a:t>lt_attr</a:t>
            </a:r>
            <a:r>
              <a:rPr lang="en-US" sz="1200" dirty="0">
                <a:solidFill>
                  <a:schemeClr val="tx1">
                    <a:lumMod val="65000"/>
                    <a:lumOff val="35000"/>
                  </a:schemeClr>
                </a:solidFill>
              </a:rPr>
              <a:t> AS (</a:t>
            </a:r>
          </a:p>
          <a:p>
            <a:r>
              <a:rPr lang="en-US" sz="1200" dirty="0">
                <a:solidFill>
                  <a:schemeClr val="tx1">
                    <a:lumMod val="65000"/>
                    <a:lumOff val="35000"/>
                  </a:schemeClr>
                </a:solidFill>
              </a:rPr>
              <a:t>  SELECT </a:t>
            </a:r>
            <a:r>
              <a:rPr lang="en-US" sz="1200" dirty="0" err="1">
                <a:solidFill>
                  <a:schemeClr val="tx1">
                    <a:lumMod val="65000"/>
                    <a:lumOff val="35000"/>
                  </a:schemeClr>
                </a:solidFill>
              </a:rPr>
              <a:t>lt.user_id</a:t>
            </a:r>
            <a:r>
              <a:rPr lang="en-US" sz="1200" dirty="0">
                <a:solidFill>
                  <a:schemeClr val="tx1">
                    <a:lumMod val="65000"/>
                    <a:lumOff val="35000"/>
                  </a:schemeClr>
                </a:solidFill>
              </a:rPr>
              <a:t>,</a:t>
            </a:r>
          </a:p>
          <a:p>
            <a:r>
              <a:rPr lang="en-US" sz="1200" dirty="0">
                <a:solidFill>
                  <a:schemeClr val="tx1">
                    <a:lumMod val="65000"/>
                    <a:lumOff val="35000"/>
                  </a:schemeClr>
                </a:solidFill>
              </a:rPr>
              <a:t>         </a:t>
            </a:r>
            <a:r>
              <a:rPr lang="en-US" sz="1200" dirty="0" err="1">
                <a:solidFill>
                  <a:schemeClr val="tx1">
                    <a:lumMod val="65000"/>
                    <a:lumOff val="35000"/>
                  </a:schemeClr>
                </a:solidFill>
              </a:rPr>
              <a:t>lt.last_touch_at</a:t>
            </a:r>
            <a:r>
              <a:rPr lang="en-US" sz="1200" dirty="0">
                <a:solidFill>
                  <a:schemeClr val="tx1">
                    <a:lumMod val="65000"/>
                    <a:lumOff val="35000"/>
                  </a:schemeClr>
                </a:solidFill>
              </a:rPr>
              <a:t>,</a:t>
            </a:r>
          </a:p>
          <a:p>
            <a:r>
              <a:rPr lang="en-US" sz="1200" dirty="0">
                <a:solidFill>
                  <a:schemeClr val="tx1">
                    <a:lumMod val="65000"/>
                    <a:lumOff val="35000"/>
                  </a:schemeClr>
                </a:solidFill>
              </a:rPr>
              <a:t>         </a:t>
            </a:r>
            <a:r>
              <a:rPr lang="en-US" sz="1200" dirty="0" err="1">
                <a:solidFill>
                  <a:schemeClr val="tx1">
                    <a:lumMod val="65000"/>
                    <a:lumOff val="35000"/>
                  </a:schemeClr>
                </a:solidFill>
              </a:rPr>
              <a:t>pv.utm_source</a:t>
            </a:r>
            <a:r>
              <a:rPr lang="en-US" sz="1200" dirty="0">
                <a:solidFill>
                  <a:schemeClr val="tx1">
                    <a:lumMod val="65000"/>
                    <a:lumOff val="35000"/>
                  </a:schemeClr>
                </a:solidFill>
              </a:rPr>
              <a:t>,</a:t>
            </a:r>
          </a:p>
          <a:p>
            <a:r>
              <a:rPr lang="en-US" sz="1200" dirty="0">
                <a:solidFill>
                  <a:schemeClr val="tx1">
                    <a:lumMod val="65000"/>
                    <a:lumOff val="35000"/>
                  </a:schemeClr>
                </a:solidFill>
              </a:rPr>
              <a:t>         </a:t>
            </a:r>
            <a:r>
              <a:rPr lang="en-US" sz="1200" dirty="0" err="1">
                <a:solidFill>
                  <a:schemeClr val="tx1">
                    <a:lumMod val="65000"/>
                    <a:lumOff val="35000"/>
                  </a:schemeClr>
                </a:solidFill>
              </a:rPr>
              <a:t>pv.utm_campaign</a:t>
            </a:r>
            <a:endParaRPr lang="en-US" sz="1200" dirty="0">
              <a:solidFill>
                <a:schemeClr val="tx1">
                  <a:lumMod val="65000"/>
                  <a:lumOff val="35000"/>
                </a:schemeClr>
              </a:solidFill>
            </a:endParaRPr>
          </a:p>
          <a:p>
            <a:r>
              <a:rPr lang="en-US" sz="1200" dirty="0">
                <a:solidFill>
                  <a:schemeClr val="tx1">
                    <a:lumMod val="65000"/>
                    <a:lumOff val="35000"/>
                  </a:schemeClr>
                </a:solidFill>
              </a:rPr>
              <a:t>  FROM </a:t>
            </a:r>
            <a:r>
              <a:rPr lang="en-US" sz="1200" dirty="0" err="1">
                <a:solidFill>
                  <a:schemeClr val="tx1">
                    <a:lumMod val="65000"/>
                    <a:lumOff val="35000"/>
                  </a:schemeClr>
                </a:solidFill>
              </a:rPr>
              <a:t>last_touch</a:t>
            </a:r>
            <a:r>
              <a:rPr lang="en-US" sz="1200" dirty="0">
                <a:solidFill>
                  <a:schemeClr val="tx1">
                    <a:lumMod val="65000"/>
                    <a:lumOff val="35000"/>
                  </a:schemeClr>
                </a:solidFill>
              </a:rPr>
              <a:t> </a:t>
            </a:r>
            <a:r>
              <a:rPr lang="en-US" sz="1200" dirty="0" err="1">
                <a:solidFill>
                  <a:schemeClr val="tx1">
                    <a:lumMod val="65000"/>
                    <a:lumOff val="35000"/>
                  </a:schemeClr>
                </a:solidFill>
              </a:rPr>
              <a:t>lt</a:t>
            </a:r>
            <a:endParaRPr lang="en-US" sz="1200" dirty="0">
              <a:solidFill>
                <a:schemeClr val="tx1">
                  <a:lumMod val="65000"/>
                  <a:lumOff val="35000"/>
                </a:schemeClr>
              </a:solidFill>
            </a:endParaRPr>
          </a:p>
          <a:p>
            <a:r>
              <a:rPr lang="en-US" sz="1200" dirty="0">
                <a:solidFill>
                  <a:schemeClr val="tx1">
                    <a:lumMod val="65000"/>
                    <a:lumOff val="35000"/>
                  </a:schemeClr>
                </a:solidFill>
              </a:rPr>
              <a:t>  JOIN </a:t>
            </a:r>
            <a:r>
              <a:rPr lang="en-US" sz="1200" dirty="0" err="1">
                <a:solidFill>
                  <a:schemeClr val="tx1">
                    <a:lumMod val="65000"/>
                    <a:lumOff val="35000"/>
                  </a:schemeClr>
                </a:solidFill>
              </a:rPr>
              <a:t>page_visits</a:t>
            </a:r>
            <a:r>
              <a:rPr lang="en-US" sz="1200" dirty="0">
                <a:solidFill>
                  <a:schemeClr val="tx1">
                    <a:lumMod val="65000"/>
                    <a:lumOff val="35000"/>
                  </a:schemeClr>
                </a:solidFill>
              </a:rPr>
              <a:t> </a:t>
            </a:r>
            <a:r>
              <a:rPr lang="en-US" sz="1200" dirty="0" err="1">
                <a:solidFill>
                  <a:schemeClr val="tx1">
                    <a:lumMod val="65000"/>
                    <a:lumOff val="35000"/>
                  </a:schemeClr>
                </a:solidFill>
              </a:rPr>
              <a:t>pv</a:t>
            </a:r>
            <a:endParaRPr lang="en-US" sz="1200" dirty="0">
              <a:solidFill>
                <a:schemeClr val="tx1">
                  <a:lumMod val="65000"/>
                  <a:lumOff val="35000"/>
                </a:schemeClr>
              </a:solidFill>
            </a:endParaRPr>
          </a:p>
          <a:p>
            <a:r>
              <a:rPr lang="en-US" sz="1200" dirty="0">
                <a:solidFill>
                  <a:schemeClr val="tx1">
                    <a:lumMod val="65000"/>
                    <a:lumOff val="35000"/>
                  </a:schemeClr>
                </a:solidFill>
              </a:rPr>
              <a:t>    ON </a:t>
            </a:r>
            <a:r>
              <a:rPr lang="en-US" sz="1200" dirty="0" err="1">
                <a:solidFill>
                  <a:schemeClr val="tx1">
                    <a:lumMod val="65000"/>
                    <a:lumOff val="35000"/>
                  </a:schemeClr>
                </a:solidFill>
              </a:rPr>
              <a:t>lt.user_id</a:t>
            </a:r>
            <a:r>
              <a:rPr lang="en-US" sz="1200" dirty="0">
                <a:solidFill>
                  <a:schemeClr val="tx1">
                    <a:lumMod val="65000"/>
                    <a:lumOff val="35000"/>
                  </a:schemeClr>
                </a:solidFill>
              </a:rPr>
              <a:t> = </a:t>
            </a:r>
            <a:r>
              <a:rPr lang="en-US" sz="1200" dirty="0" err="1">
                <a:solidFill>
                  <a:schemeClr val="tx1">
                    <a:lumMod val="65000"/>
                    <a:lumOff val="35000"/>
                  </a:schemeClr>
                </a:solidFill>
              </a:rPr>
              <a:t>pv.user_id</a:t>
            </a:r>
            <a:endParaRPr lang="en-US" sz="1200" dirty="0">
              <a:solidFill>
                <a:schemeClr val="tx1">
                  <a:lumMod val="65000"/>
                  <a:lumOff val="35000"/>
                </a:schemeClr>
              </a:solidFill>
            </a:endParaRPr>
          </a:p>
          <a:p>
            <a:r>
              <a:rPr lang="en-US" sz="1200" dirty="0">
                <a:solidFill>
                  <a:schemeClr val="tx1">
                    <a:lumMod val="65000"/>
                    <a:lumOff val="35000"/>
                  </a:schemeClr>
                </a:solidFill>
              </a:rPr>
              <a:t>    AND </a:t>
            </a:r>
            <a:r>
              <a:rPr lang="en-US" sz="1200" dirty="0" err="1">
                <a:solidFill>
                  <a:schemeClr val="tx1">
                    <a:lumMod val="65000"/>
                    <a:lumOff val="35000"/>
                  </a:schemeClr>
                </a:solidFill>
              </a:rPr>
              <a:t>lt.last_touch_at</a:t>
            </a:r>
            <a:r>
              <a:rPr lang="en-US" sz="1200" dirty="0">
                <a:solidFill>
                  <a:schemeClr val="tx1">
                    <a:lumMod val="65000"/>
                    <a:lumOff val="35000"/>
                  </a:schemeClr>
                </a:solidFill>
              </a:rPr>
              <a:t> = </a:t>
            </a:r>
            <a:r>
              <a:rPr lang="en-US" sz="1200" dirty="0" err="1">
                <a:solidFill>
                  <a:schemeClr val="tx1">
                    <a:lumMod val="65000"/>
                    <a:lumOff val="35000"/>
                  </a:schemeClr>
                </a:solidFill>
              </a:rPr>
              <a:t>pv.timestamp</a:t>
            </a:r>
            <a:endParaRPr lang="en-US" sz="1200" dirty="0">
              <a:solidFill>
                <a:schemeClr val="tx1">
                  <a:lumMod val="65000"/>
                  <a:lumOff val="35000"/>
                </a:schemeClr>
              </a:solidFill>
            </a:endParaRPr>
          </a:p>
          <a:p>
            <a:r>
              <a:rPr lang="en-US" sz="1200" dirty="0">
                <a:solidFill>
                  <a:schemeClr val="tx1">
                    <a:lumMod val="65000"/>
                    <a:lumOff val="35000"/>
                  </a:schemeClr>
                </a:solidFill>
              </a:rPr>
              <a:t>)</a:t>
            </a:r>
          </a:p>
          <a:p>
            <a:r>
              <a:rPr lang="en-US" sz="1200" dirty="0">
                <a:solidFill>
                  <a:schemeClr val="tx1">
                    <a:lumMod val="65000"/>
                    <a:lumOff val="35000"/>
                  </a:schemeClr>
                </a:solidFill>
              </a:rPr>
              <a:t>SELECT </a:t>
            </a:r>
            <a:r>
              <a:rPr lang="en-US" sz="1200" dirty="0" err="1">
                <a:solidFill>
                  <a:schemeClr val="tx1">
                    <a:lumMod val="65000"/>
                    <a:lumOff val="35000"/>
                  </a:schemeClr>
                </a:solidFill>
              </a:rPr>
              <a:t>lt_attr.utm_source</a:t>
            </a:r>
            <a:r>
              <a:rPr lang="en-US" sz="1200" dirty="0">
                <a:solidFill>
                  <a:schemeClr val="tx1">
                    <a:lumMod val="65000"/>
                    <a:lumOff val="35000"/>
                  </a:schemeClr>
                </a:solidFill>
              </a:rPr>
              <a:t> as 'source',</a:t>
            </a:r>
          </a:p>
          <a:p>
            <a:r>
              <a:rPr lang="en-US" sz="1200" dirty="0">
                <a:solidFill>
                  <a:schemeClr val="tx1">
                    <a:lumMod val="65000"/>
                    <a:lumOff val="35000"/>
                  </a:schemeClr>
                </a:solidFill>
              </a:rPr>
              <a:t>       </a:t>
            </a:r>
            <a:r>
              <a:rPr lang="en-US" sz="1200" dirty="0" err="1">
                <a:solidFill>
                  <a:schemeClr val="tx1">
                    <a:lumMod val="65000"/>
                    <a:lumOff val="35000"/>
                  </a:schemeClr>
                </a:solidFill>
              </a:rPr>
              <a:t>lt_attr.utm_campaign</a:t>
            </a:r>
            <a:r>
              <a:rPr lang="en-US" sz="1200" dirty="0">
                <a:solidFill>
                  <a:schemeClr val="tx1">
                    <a:lumMod val="65000"/>
                    <a:lumOff val="35000"/>
                  </a:schemeClr>
                </a:solidFill>
              </a:rPr>
              <a:t> as 'campaign',</a:t>
            </a:r>
          </a:p>
          <a:p>
            <a:r>
              <a:rPr lang="en-US" sz="1200" dirty="0">
                <a:solidFill>
                  <a:schemeClr val="tx1">
                    <a:lumMod val="65000"/>
                    <a:lumOff val="35000"/>
                  </a:schemeClr>
                </a:solidFill>
              </a:rPr>
              <a:t>       COUNT(*)</a:t>
            </a:r>
          </a:p>
          <a:p>
            <a:r>
              <a:rPr lang="en-US" sz="1200" dirty="0">
                <a:solidFill>
                  <a:schemeClr val="tx1">
                    <a:lumMod val="65000"/>
                    <a:lumOff val="35000"/>
                  </a:schemeClr>
                </a:solidFill>
              </a:rPr>
              <a:t>FROM </a:t>
            </a:r>
            <a:r>
              <a:rPr lang="en-US" sz="1200" dirty="0" err="1">
                <a:solidFill>
                  <a:schemeClr val="tx1">
                    <a:lumMod val="65000"/>
                    <a:lumOff val="35000"/>
                  </a:schemeClr>
                </a:solidFill>
              </a:rPr>
              <a:t>lt_attr</a:t>
            </a:r>
            <a:endParaRPr lang="en-US" sz="1200" dirty="0">
              <a:solidFill>
                <a:schemeClr val="tx1">
                  <a:lumMod val="65000"/>
                  <a:lumOff val="35000"/>
                </a:schemeClr>
              </a:solidFill>
            </a:endParaRPr>
          </a:p>
          <a:p>
            <a:r>
              <a:rPr lang="en-US" sz="1200" dirty="0">
                <a:solidFill>
                  <a:schemeClr val="tx1">
                    <a:lumMod val="65000"/>
                    <a:lumOff val="35000"/>
                  </a:schemeClr>
                </a:solidFill>
              </a:rPr>
              <a:t>GROUP BY 1, 2</a:t>
            </a:r>
          </a:p>
          <a:p>
            <a:r>
              <a:rPr lang="en-US" sz="1200" dirty="0">
                <a:solidFill>
                  <a:schemeClr val="tx1">
                    <a:lumMod val="65000"/>
                    <a:lumOff val="35000"/>
                  </a:schemeClr>
                </a:solidFill>
              </a:rPr>
              <a:t>ORDER BY 3 DESC;</a:t>
            </a:r>
          </a:p>
        </p:txBody>
      </p:sp>
    </p:spTree>
    <p:extLst>
      <p:ext uri="{BB962C8B-B14F-4D97-AF65-F5344CB8AC3E}">
        <p14:creationId xmlns:p14="http://schemas.microsoft.com/office/powerpoint/2010/main" val="3039786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97412" y="103609"/>
            <a:ext cx="8520600" cy="837600"/>
          </a:xfrm>
          <a:prstGeom prst="rect">
            <a:avLst/>
          </a:prstGeom>
          <a:noFill/>
          <a:ln>
            <a:noFill/>
          </a:ln>
        </p:spPr>
        <p:txBody>
          <a:bodyPr spcFirstLastPara="1" wrap="square" lIns="91425" tIns="91425" rIns="91425" bIns="91425" anchor="b" anchorCtr="0">
            <a:noAutofit/>
          </a:bodyPr>
          <a:lstStyle/>
          <a:p>
            <a:pPr lvl="0"/>
            <a:r>
              <a:rPr lang="en" sz="2400" b="1" dirty="0">
                <a:solidFill>
                  <a:srgbClr val="295269"/>
                </a:solidFill>
                <a:latin typeface="Roboto"/>
                <a:ea typeface="Roboto"/>
                <a:cs typeface="Roboto"/>
                <a:sym typeface="Roboto"/>
              </a:rPr>
              <a:t>2.3 </a:t>
            </a:r>
            <a:r>
              <a:rPr lang="en-US" sz="2400" b="1" dirty="0">
                <a:solidFill>
                  <a:srgbClr val="295269"/>
                </a:solidFill>
                <a:latin typeface="Roboto"/>
                <a:ea typeface="Roboto"/>
                <a:cs typeface="Roboto"/>
                <a:sym typeface="Roboto"/>
              </a:rPr>
              <a:t>How many last touches on the purchase page is each campaign responsible for?</a:t>
            </a:r>
            <a:endParaRPr sz="2400" b="1" dirty="0">
              <a:solidFill>
                <a:srgbClr val="295269"/>
              </a:solidFill>
              <a:latin typeface="Roboto"/>
              <a:ea typeface="Roboto"/>
              <a:cs typeface="Roboto"/>
              <a:sym typeface="Roboto"/>
            </a:endParaRPr>
          </a:p>
        </p:txBody>
      </p:sp>
      <p:sp>
        <p:nvSpPr>
          <p:cNvPr id="3" name="TextBox 2">
            <a:extLst>
              <a:ext uri="{FF2B5EF4-FFF2-40B4-BE49-F238E27FC236}">
                <a16:creationId xmlns:a16="http://schemas.microsoft.com/office/drawing/2014/main" id="{07339D6E-66FD-4101-A902-2BCAAC5EC9C4}"/>
              </a:ext>
            </a:extLst>
          </p:cNvPr>
          <p:cNvSpPr txBox="1"/>
          <p:nvPr/>
        </p:nvSpPr>
        <p:spPr>
          <a:xfrm>
            <a:off x="170162" y="941209"/>
            <a:ext cx="8876426" cy="40472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800" dirty="0">
                <a:latin typeface="Roboto"/>
                <a:ea typeface="Roboto"/>
                <a:cs typeface="Roboto"/>
                <a:sym typeface="Roboto"/>
              </a:rPr>
              <a:t>Weekly newsletter is responsible for </a:t>
            </a:r>
            <a:r>
              <a:rPr lang="en-US" sz="1800" b="1" dirty="0">
                <a:latin typeface="Roboto"/>
                <a:ea typeface="Roboto"/>
                <a:cs typeface="Roboto"/>
                <a:sym typeface="Roboto"/>
              </a:rPr>
              <a:t>115</a:t>
            </a:r>
            <a:r>
              <a:rPr lang="en-US" sz="1800" dirty="0">
                <a:latin typeface="Roboto"/>
                <a:ea typeface="Roboto"/>
                <a:cs typeface="Roboto"/>
                <a:sym typeface="Roboto"/>
              </a:rPr>
              <a:t> last touches on the purchase page</a:t>
            </a:r>
          </a:p>
          <a:p>
            <a:pPr marL="285750" indent="-285750">
              <a:lnSpc>
                <a:spcPct val="150000"/>
              </a:lnSpc>
              <a:buFont typeface="Arial" panose="020B0604020202020204" pitchFamily="34" charset="0"/>
              <a:buChar char="•"/>
            </a:pPr>
            <a:r>
              <a:rPr lang="en-US" sz="1800" dirty="0">
                <a:latin typeface="Roboto"/>
                <a:ea typeface="Roboto"/>
                <a:cs typeface="Roboto"/>
                <a:sym typeface="Roboto"/>
              </a:rPr>
              <a:t>Retargeting ad is responsible for </a:t>
            </a:r>
            <a:r>
              <a:rPr lang="en-US" sz="1800" b="1" dirty="0">
                <a:latin typeface="Roboto"/>
                <a:ea typeface="Roboto"/>
                <a:cs typeface="Roboto"/>
                <a:sym typeface="Roboto"/>
              </a:rPr>
              <a:t>113</a:t>
            </a:r>
            <a:r>
              <a:rPr lang="en-US" sz="1800" dirty="0">
                <a:latin typeface="Roboto"/>
                <a:ea typeface="Roboto"/>
                <a:cs typeface="Roboto"/>
                <a:sym typeface="Roboto"/>
              </a:rPr>
              <a:t> last touches on the purchase page</a:t>
            </a:r>
          </a:p>
          <a:p>
            <a:pPr marL="285750" indent="-285750">
              <a:lnSpc>
                <a:spcPct val="150000"/>
              </a:lnSpc>
              <a:buFont typeface="Arial" panose="020B0604020202020204" pitchFamily="34" charset="0"/>
              <a:buChar char="•"/>
            </a:pPr>
            <a:r>
              <a:rPr lang="en-US" sz="1800" dirty="0">
                <a:latin typeface="Roboto"/>
                <a:ea typeface="Roboto"/>
                <a:cs typeface="Roboto"/>
                <a:sym typeface="Roboto"/>
              </a:rPr>
              <a:t>Retargeting campaign is responsible for </a:t>
            </a:r>
            <a:r>
              <a:rPr lang="en-US" sz="1800" b="1" dirty="0">
                <a:latin typeface="Roboto"/>
                <a:ea typeface="Roboto"/>
                <a:cs typeface="Roboto"/>
                <a:sym typeface="Roboto"/>
              </a:rPr>
              <a:t>54</a:t>
            </a:r>
            <a:r>
              <a:rPr lang="en-US" sz="1800" dirty="0">
                <a:latin typeface="Roboto"/>
                <a:ea typeface="Roboto"/>
                <a:cs typeface="Roboto"/>
                <a:sym typeface="Roboto"/>
              </a:rPr>
              <a:t> last touches on the purchase page</a:t>
            </a:r>
          </a:p>
          <a:p>
            <a:pPr marL="285750" indent="-285750">
              <a:lnSpc>
                <a:spcPct val="150000"/>
              </a:lnSpc>
              <a:buFont typeface="Arial" panose="020B0604020202020204" pitchFamily="34" charset="0"/>
              <a:buChar char="•"/>
            </a:pPr>
            <a:r>
              <a:rPr lang="en-US" sz="1800" dirty="0">
                <a:latin typeface="Roboto"/>
                <a:ea typeface="Roboto"/>
                <a:cs typeface="Roboto"/>
                <a:sym typeface="Roboto"/>
              </a:rPr>
              <a:t>Paid search is responsible for </a:t>
            </a:r>
            <a:r>
              <a:rPr lang="en-US" sz="1800" b="1" dirty="0">
                <a:latin typeface="Roboto"/>
                <a:ea typeface="Roboto"/>
                <a:cs typeface="Roboto"/>
                <a:sym typeface="Roboto"/>
              </a:rPr>
              <a:t>52</a:t>
            </a:r>
            <a:r>
              <a:rPr lang="en-US" sz="1800" dirty="0">
                <a:latin typeface="Roboto"/>
                <a:ea typeface="Roboto"/>
                <a:cs typeface="Roboto"/>
                <a:sym typeface="Roboto"/>
              </a:rPr>
              <a:t> last touches on the purchase page</a:t>
            </a:r>
          </a:p>
          <a:p>
            <a:pPr marL="285750" indent="-285750">
              <a:lnSpc>
                <a:spcPct val="150000"/>
              </a:lnSpc>
              <a:buFont typeface="Arial" panose="020B0604020202020204" pitchFamily="34" charset="0"/>
              <a:buChar char="•"/>
            </a:pPr>
            <a:r>
              <a:rPr lang="en-US" sz="1800" dirty="0">
                <a:latin typeface="Roboto"/>
                <a:ea typeface="Roboto"/>
                <a:cs typeface="Roboto"/>
                <a:sym typeface="Roboto"/>
              </a:rPr>
              <a:t>Ten crazy cool t-shirt facts is responsible for </a:t>
            </a:r>
            <a:r>
              <a:rPr lang="en-US" sz="1800" b="1" dirty="0">
                <a:latin typeface="Roboto"/>
                <a:ea typeface="Roboto"/>
                <a:cs typeface="Roboto"/>
                <a:sym typeface="Roboto"/>
              </a:rPr>
              <a:t>9</a:t>
            </a:r>
            <a:r>
              <a:rPr lang="en-US" sz="1800" dirty="0">
                <a:latin typeface="Roboto"/>
                <a:ea typeface="Roboto"/>
                <a:cs typeface="Roboto"/>
                <a:sym typeface="Roboto"/>
              </a:rPr>
              <a:t> last touches on the purchase page</a:t>
            </a:r>
          </a:p>
          <a:p>
            <a:pPr marL="285750" indent="-285750">
              <a:lnSpc>
                <a:spcPct val="150000"/>
              </a:lnSpc>
              <a:buFont typeface="Arial" panose="020B0604020202020204" pitchFamily="34" charset="0"/>
              <a:buChar char="•"/>
            </a:pPr>
            <a:r>
              <a:rPr lang="en-US" sz="1800" dirty="0">
                <a:latin typeface="Roboto"/>
                <a:ea typeface="Roboto"/>
                <a:cs typeface="Roboto"/>
                <a:sym typeface="Roboto"/>
              </a:rPr>
              <a:t>Getting to know cool t-shirts is responsible for </a:t>
            </a:r>
            <a:r>
              <a:rPr lang="en-US" sz="1800" b="1" dirty="0">
                <a:latin typeface="Roboto"/>
                <a:ea typeface="Roboto"/>
                <a:cs typeface="Roboto"/>
                <a:sym typeface="Roboto"/>
              </a:rPr>
              <a:t>9</a:t>
            </a:r>
            <a:r>
              <a:rPr lang="en-US" sz="1800" dirty="0">
                <a:latin typeface="Roboto"/>
                <a:ea typeface="Roboto"/>
                <a:cs typeface="Roboto"/>
                <a:sym typeface="Roboto"/>
              </a:rPr>
              <a:t> last touches on the purchase page</a:t>
            </a:r>
          </a:p>
          <a:p>
            <a:pPr marL="285750" indent="-285750">
              <a:lnSpc>
                <a:spcPct val="150000"/>
              </a:lnSpc>
              <a:buFont typeface="Arial" panose="020B0604020202020204" pitchFamily="34" charset="0"/>
              <a:buChar char="•"/>
            </a:pPr>
            <a:r>
              <a:rPr lang="en-US" sz="1800" dirty="0">
                <a:latin typeface="Roboto"/>
                <a:ea typeface="Roboto"/>
                <a:cs typeface="Roboto"/>
                <a:sym typeface="Roboto"/>
              </a:rPr>
              <a:t>Interview with cool t-shirts founder is responsible for </a:t>
            </a:r>
            <a:r>
              <a:rPr lang="en-US" sz="1800" b="1" dirty="0">
                <a:latin typeface="Roboto"/>
                <a:ea typeface="Roboto"/>
                <a:cs typeface="Roboto"/>
                <a:sym typeface="Roboto"/>
              </a:rPr>
              <a:t>7</a:t>
            </a:r>
            <a:r>
              <a:rPr lang="en-US" sz="1800" dirty="0">
                <a:latin typeface="Roboto"/>
                <a:ea typeface="Roboto"/>
                <a:cs typeface="Roboto"/>
                <a:sym typeface="Roboto"/>
              </a:rPr>
              <a:t> last touches on the purchase page</a:t>
            </a:r>
          </a:p>
          <a:p>
            <a:pPr marL="285750" indent="-285750">
              <a:lnSpc>
                <a:spcPct val="150000"/>
              </a:lnSpc>
              <a:buFont typeface="Arial" panose="020B0604020202020204" pitchFamily="34" charset="0"/>
              <a:buChar char="•"/>
            </a:pPr>
            <a:r>
              <a:rPr lang="en-US" sz="1800" dirty="0">
                <a:latin typeface="Roboto"/>
                <a:ea typeface="Roboto"/>
                <a:cs typeface="Roboto"/>
                <a:sym typeface="Roboto"/>
              </a:rPr>
              <a:t>Cool t-shirts search is responsible for </a:t>
            </a:r>
            <a:r>
              <a:rPr lang="en-US" sz="1800" b="1" dirty="0">
                <a:latin typeface="Roboto"/>
                <a:ea typeface="Roboto"/>
                <a:cs typeface="Roboto"/>
                <a:sym typeface="Roboto"/>
              </a:rPr>
              <a:t>2</a:t>
            </a:r>
            <a:r>
              <a:rPr lang="en-US" sz="1800" dirty="0">
                <a:latin typeface="Roboto"/>
                <a:ea typeface="Roboto"/>
                <a:cs typeface="Roboto"/>
                <a:sym typeface="Roboto"/>
              </a:rPr>
              <a:t> last touches on the purchase page</a:t>
            </a:r>
          </a:p>
          <a:p>
            <a:endParaRPr lang="en-US" dirty="0"/>
          </a:p>
        </p:txBody>
      </p:sp>
    </p:spTree>
    <p:extLst>
      <p:ext uri="{BB962C8B-B14F-4D97-AF65-F5344CB8AC3E}">
        <p14:creationId xmlns:p14="http://schemas.microsoft.com/office/powerpoint/2010/main" val="419050733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1169</TotalTime>
  <Words>623</Words>
  <Application>Microsoft Office PowerPoint</Application>
  <PresentationFormat>On-screen Show (16:9)</PresentationFormat>
  <Paragraphs>102</Paragraphs>
  <Slides>13</Slides>
  <Notes>13</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13</vt:i4>
      </vt:variant>
    </vt:vector>
  </HeadingPairs>
  <TitlesOfParts>
    <vt:vector size="21" baseType="lpstr">
      <vt:lpstr>Roboto Black</vt:lpstr>
      <vt:lpstr>Arial</vt:lpstr>
      <vt:lpstr>Roboto Thin</vt:lpstr>
      <vt:lpstr>Roboto</vt:lpstr>
      <vt:lpstr>Dosis</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Edin Cobaj</dc:creator>
  <cp:lastModifiedBy>Lindita Capri</cp:lastModifiedBy>
  <cp:revision>19</cp:revision>
  <dcterms:modified xsi:type="dcterms:W3CDTF">2018-07-31T22:40:37Z</dcterms:modified>
</cp:coreProperties>
</file>